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8229600" cx="14630400"/>
  <p:notesSz cx="8229600" cy="14630400"/>
  <p:embeddedFontLst>
    <p:embeddedFont>
      <p:font typeface="Fraunces"/>
      <p:regular r:id="rId37"/>
      <p:bold r:id="rId38"/>
      <p:italic r:id="rId39"/>
      <p:boldItalic r:id="rId40"/>
    </p:embeddedFont>
    <p:embeddedFont>
      <p:font typeface="Epilogue"/>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raunces-boldItalic.fntdata"/><Relationship Id="rId20" Type="http://schemas.openxmlformats.org/officeDocument/2006/relationships/slide" Target="slides/slide16.xml"/><Relationship Id="rId42" Type="http://schemas.openxmlformats.org/officeDocument/2006/relationships/font" Target="fonts/Epilogue-bold.fntdata"/><Relationship Id="rId41" Type="http://schemas.openxmlformats.org/officeDocument/2006/relationships/font" Target="fonts/Epilogue-regular.fntdata"/><Relationship Id="rId22" Type="http://schemas.openxmlformats.org/officeDocument/2006/relationships/slide" Target="slides/slide18.xml"/><Relationship Id="rId44" Type="http://schemas.openxmlformats.org/officeDocument/2006/relationships/font" Target="fonts/Epilogue-boldItalic.fntdata"/><Relationship Id="rId21" Type="http://schemas.openxmlformats.org/officeDocument/2006/relationships/slide" Target="slides/slide17.xml"/><Relationship Id="rId43" Type="http://schemas.openxmlformats.org/officeDocument/2006/relationships/font" Target="fonts/Epilogue-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Fraunces-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Fraunces-italic.fntdata"/><Relationship Id="rId16" Type="http://schemas.openxmlformats.org/officeDocument/2006/relationships/slide" Target="slides/slide12.xml"/><Relationship Id="rId38" Type="http://schemas.openxmlformats.org/officeDocument/2006/relationships/font" Target="fonts/Fraunce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a:t>Good evening. We’re Team Agile Warriors, and our project focuses on understanding churn among long-tenured Oura users and evaluating whether personalized 3-month highlight notifications can meaningfully extend user lifetime.</a:t>
            </a:r>
            <a:endParaRPr/>
          </a:p>
          <a:p>
            <a:pPr indent="0" lvl="0" marL="0" rtl="0" algn="l">
              <a:lnSpc>
                <a:spcPct val="115000"/>
              </a:lnSpc>
              <a:spcBef>
                <a:spcPts val="1000"/>
              </a:spcBef>
              <a:spcAft>
                <a:spcPts val="0"/>
              </a:spcAft>
              <a:buClr>
                <a:schemeClr val="dk1"/>
              </a:buClr>
              <a:buSzPts val="1100"/>
              <a:buFont typeface="Arial"/>
              <a:buNone/>
            </a:pPr>
            <a:r>
              <a:rPr lang="en-US"/>
              <a:t>Our work combines behavioral drift analysis, churn-timing prediction, and causal uplift modeling to better identify which users benefit most from timely, activity-based recaps.</a:t>
            </a:r>
            <a:endParaRPr/>
          </a:p>
          <a:p>
            <a:pPr indent="0" lvl="0" marL="0" rtl="0" algn="l">
              <a:lnSpc>
                <a:spcPct val="115000"/>
              </a:lnSpc>
              <a:spcBef>
                <a:spcPts val="1000"/>
              </a:spcBef>
              <a:spcAft>
                <a:spcPts val="0"/>
              </a:spcAft>
              <a:buClr>
                <a:schemeClr val="dk1"/>
              </a:buClr>
              <a:buSzPts val="1100"/>
              <a:buFont typeface="Arial"/>
              <a:buNone/>
            </a:pPr>
            <a:r>
              <a:rPr lang="en-US"/>
              <a:t>We’re excited to share what we learned and how these insights could support Oura’s product and marketing strategy moving forward.</a:t>
            </a:r>
            <a:endParaRPr/>
          </a:p>
          <a:p>
            <a:pPr indent="0" lvl="0" marL="0" rtl="0" algn="l">
              <a:spcBef>
                <a:spcPts val="1000"/>
              </a:spcBef>
              <a:spcAft>
                <a:spcPts val="0"/>
              </a:spcAft>
              <a:buNone/>
            </a:pPr>
            <a:r>
              <a:t/>
            </a:r>
            <a:endParaRPr/>
          </a:p>
        </p:txBody>
      </p:sp>
      <p:sp>
        <p:nvSpPr>
          <p:cNvPr id="125" name="Google Shape;12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Yash</a:t>
            </a:r>
            <a:endParaRPr/>
          </a:p>
        </p:txBody>
      </p:sp>
      <p:sp>
        <p:nvSpPr>
          <p:cNvPr id="321" name="Google Shape;32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Yash</a:t>
            </a:r>
            <a:endParaRPr/>
          </a:p>
        </p:txBody>
      </p:sp>
      <p:sp>
        <p:nvSpPr>
          <p:cNvPr id="389" name="Google Shape;38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Yash</a:t>
            </a:r>
            <a:endParaRPr/>
          </a:p>
        </p:txBody>
      </p:sp>
      <p:sp>
        <p:nvSpPr>
          <p:cNvPr id="409" name="Google Shape;40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Yash</a:t>
            </a:r>
            <a:endParaRPr/>
          </a:p>
        </p:txBody>
      </p:sp>
      <p:sp>
        <p:nvSpPr>
          <p:cNvPr id="438" name="Google Shape;43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Robert</a:t>
            </a:r>
            <a:endParaRPr/>
          </a:p>
        </p:txBody>
      </p:sp>
      <p:sp>
        <p:nvSpPr>
          <p:cNvPr id="470" name="Google Shape;47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Robert</a:t>
            </a:r>
            <a:endParaRPr/>
          </a:p>
        </p:txBody>
      </p:sp>
      <p:sp>
        <p:nvSpPr>
          <p:cNvPr id="496" name="Google Shape;49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Robert</a:t>
            </a:r>
            <a:endParaRPr/>
          </a:p>
        </p:txBody>
      </p:sp>
      <p:sp>
        <p:nvSpPr>
          <p:cNvPr id="526" name="Google Shape;52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Robert</a:t>
            </a:r>
            <a:endParaRPr/>
          </a:p>
        </p:txBody>
      </p:sp>
      <p:sp>
        <p:nvSpPr>
          <p:cNvPr id="556" name="Google Shape;55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I’ll start by outlining the flow of our presentation.</a:t>
            </a:r>
            <a:endParaRPr/>
          </a:p>
          <a:p>
            <a:pPr indent="0" lvl="0" marL="0" rtl="0" algn="l">
              <a:lnSpc>
                <a:spcPct val="115000"/>
              </a:lnSpc>
              <a:spcBef>
                <a:spcPts val="1000"/>
              </a:spcBef>
              <a:spcAft>
                <a:spcPts val="0"/>
              </a:spcAft>
              <a:buClr>
                <a:schemeClr val="dk1"/>
              </a:buClr>
              <a:buSzPts val="1100"/>
              <a:buFont typeface="Arial"/>
              <a:buNone/>
            </a:pPr>
            <a:r>
              <a:rPr lang="en-US"/>
              <a:t>First, I’ll frame our business problem, the significance, and the key insights that guided our approach.</a:t>
            </a:r>
            <a:endParaRPr/>
          </a:p>
          <a:p>
            <a:pPr indent="0" lvl="0" marL="0" rtl="0" algn="l">
              <a:lnSpc>
                <a:spcPct val="115000"/>
              </a:lnSpc>
              <a:spcBef>
                <a:spcPts val="1000"/>
              </a:spcBef>
              <a:spcAft>
                <a:spcPts val="0"/>
              </a:spcAft>
              <a:buClr>
                <a:schemeClr val="dk1"/>
              </a:buClr>
              <a:buSzPts val="1100"/>
              <a:buFont typeface="Arial"/>
              <a:buNone/>
            </a:pPr>
            <a:r>
              <a:rPr lang="en-US"/>
              <a:t>Yash will then walk through the dataset and our exploratory data analysis.</a:t>
            </a:r>
            <a:br>
              <a:rPr lang="en-US"/>
            </a:br>
            <a:r>
              <a:rPr lang="en-US"/>
              <a:t>Robert will dive into our modeling strategy — both the churn-timing component and causal uplift.</a:t>
            </a:r>
            <a:br>
              <a:rPr lang="en-US"/>
            </a:br>
            <a:r>
              <a:rPr lang="en-US"/>
              <a:t>Fiona will share our cohort-specific findings and prototype.</a:t>
            </a:r>
            <a:br>
              <a:rPr lang="en-US"/>
            </a:br>
            <a:r>
              <a:rPr lang="en-US"/>
              <a:t>And finally, Madina will wrap with governance, ethics, and our implementation roadmap.</a:t>
            </a:r>
            <a:endParaRPr/>
          </a:p>
          <a:p>
            <a:pPr indent="0" lvl="0" marL="0" rtl="0" algn="l">
              <a:spcBef>
                <a:spcPts val="1000"/>
              </a:spcBef>
              <a:spcAft>
                <a:spcPts val="0"/>
              </a:spcAft>
              <a:buNone/>
            </a:pPr>
            <a:r>
              <a:t/>
            </a:r>
            <a:endParaRPr/>
          </a:p>
        </p:txBody>
      </p:sp>
      <p:sp>
        <p:nvSpPr>
          <p:cNvPr id="142" name="Google Shape;14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Robert - too much text</a:t>
            </a:r>
            <a:endParaRPr/>
          </a:p>
        </p:txBody>
      </p:sp>
      <p:sp>
        <p:nvSpPr>
          <p:cNvPr id="580" name="Google Shape;58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Robert - too much text</a:t>
            </a:r>
            <a:endParaRPr/>
          </a:p>
        </p:txBody>
      </p:sp>
      <p:sp>
        <p:nvSpPr>
          <p:cNvPr id="609" name="Google Shape;60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Robert</a:t>
            </a:r>
            <a:endParaRPr/>
          </a:p>
        </p:txBody>
      </p:sp>
      <p:sp>
        <p:nvSpPr>
          <p:cNvPr id="633" name="Google Shape;63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919f1ce3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3919f1ce33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5454"/>
              </a:lnSpc>
              <a:spcBef>
                <a:spcPts val="0"/>
              </a:spcBef>
              <a:spcAft>
                <a:spcPts val="0"/>
              </a:spcAft>
              <a:buClr>
                <a:schemeClr val="dk1"/>
              </a:buClr>
              <a:buSzPts val="1100"/>
              <a:buFont typeface="Arial"/>
              <a:buNone/>
            </a:pPr>
            <a:r>
              <a:rPr lang="en-US">
                <a:latin typeface="Arial"/>
                <a:ea typeface="Arial"/>
                <a:cs typeface="Arial"/>
                <a:sym typeface="Arial"/>
              </a:rPr>
              <a:t>So for the final output prototype, we built a Tableau dashboard that helps our Product and Marketing teams monitor churn risk in real time and understand how well our 3-month notification campaign is actually working. The idea is pretty straightforward. we wanted to give them a single place to check on user health, see which customer segments are most at risk, and decide where to focus their retention efforts.</a:t>
            </a:r>
            <a:endParaRPr>
              <a:latin typeface="Arial"/>
              <a:ea typeface="Arial"/>
              <a:cs typeface="Arial"/>
              <a:sym typeface="Arial"/>
            </a:endParaRPr>
          </a:p>
          <a:p>
            <a:pPr indent="0" lvl="0" marL="0" rtl="0" algn="l">
              <a:lnSpc>
                <a:spcPct val="125454"/>
              </a:lnSpc>
              <a:spcBef>
                <a:spcPts val="800"/>
              </a:spcBef>
              <a:spcAft>
                <a:spcPts val="0"/>
              </a:spcAft>
              <a:buClr>
                <a:schemeClr val="dk1"/>
              </a:buClr>
              <a:buSzPts val="1100"/>
              <a:buFont typeface="Arial"/>
              <a:buNone/>
            </a:pPr>
            <a:r>
              <a:rPr lang="en-US">
                <a:latin typeface="Arial"/>
                <a:ea typeface="Arial"/>
                <a:cs typeface="Arial"/>
                <a:sym typeface="Arial"/>
              </a:rPr>
              <a:t>To design and prototype this dashboard, we used Figma because it lets us quickly mock up the layout and flow without having to build the whole thing in Tableau from scratch.</a:t>
            </a:r>
            <a:endParaRPr>
              <a:latin typeface="Arial"/>
              <a:ea typeface="Arial"/>
              <a:cs typeface="Arial"/>
              <a:sym typeface="Arial"/>
            </a:endParaRPr>
          </a:p>
          <a:p>
            <a:pPr indent="0" lvl="0" marL="0" rtl="0" algn="l">
              <a:spcBef>
                <a:spcPts val="800"/>
              </a:spcBef>
              <a:spcAft>
                <a:spcPts val="0"/>
              </a:spcAft>
              <a:buNone/>
            </a:pPr>
            <a:r>
              <a:rPr lang="en-US">
                <a:latin typeface="Arial"/>
                <a:ea typeface="Arial"/>
                <a:cs typeface="Arial"/>
                <a:sym typeface="Arial"/>
              </a:rPr>
              <a:t>The dashboard has four pages. Each page answers a different business question and gives you a different lens on the data—from the big picture overview down to individual users you should target.</a:t>
            </a:r>
            <a:endParaRPr>
              <a:latin typeface="Arial"/>
              <a:ea typeface="Arial"/>
              <a:cs typeface="Arial"/>
              <a:sym typeface="Arial"/>
            </a:endParaRPr>
          </a:p>
          <a:p>
            <a:pPr indent="0" lvl="0" marL="0" rtl="0" algn="l">
              <a:lnSpc>
                <a:spcPct val="115000"/>
              </a:lnSpc>
              <a:spcBef>
                <a:spcPts val="1200"/>
              </a:spcBef>
              <a:spcAft>
                <a:spcPts val="0"/>
              </a:spcAft>
              <a:buSzPts val="1100"/>
              <a:buNone/>
            </a:pPr>
            <a:r>
              <a:rPr lang="en-US" sz="1000">
                <a:latin typeface="Times New Roman"/>
                <a:ea typeface="Times New Roman"/>
                <a:cs typeface="Times New Roman"/>
                <a:sym typeface="Times New Roman"/>
              </a:rPr>
              <a:t>·</a:t>
            </a:r>
            <a:r>
              <a:rPr lang="en-US" sz="700">
                <a:latin typeface="Times New Roman"/>
                <a:ea typeface="Times New Roman"/>
                <a:cs typeface="Times New Roman"/>
                <a:sym typeface="Times New Roman"/>
              </a:rPr>
              <a:t>   </a:t>
            </a:r>
            <a:r>
              <a:rPr lang="en-US">
                <a:latin typeface="Arial"/>
                <a:ea typeface="Arial"/>
                <a:cs typeface="Arial"/>
                <a:sym typeface="Arial"/>
              </a:rPr>
              <a:t>Page 1 gives you the overall health check—is churn going up or down?</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000">
                <a:latin typeface="Times New Roman"/>
                <a:ea typeface="Times New Roman"/>
                <a:cs typeface="Times New Roman"/>
                <a:sym typeface="Times New Roman"/>
              </a:rPr>
              <a:t>·</a:t>
            </a:r>
            <a:r>
              <a:rPr lang="en-US" sz="700">
                <a:latin typeface="Times New Roman"/>
                <a:ea typeface="Times New Roman"/>
                <a:cs typeface="Times New Roman"/>
                <a:sym typeface="Times New Roman"/>
              </a:rPr>
              <a:t>   </a:t>
            </a:r>
            <a:r>
              <a:rPr lang="en-US">
                <a:latin typeface="Arial"/>
                <a:ea typeface="Arial"/>
                <a:cs typeface="Arial"/>
                <a:sym typeface="Arial"/>
              </a:rPr>
              <a:t>Page 2 breaks it down by cluster so you know which segments are struggling.</a:t>
            </a:r>
            <a:endParaRPr>
              <a:latin typeface="Arial"/>
              <a:ea typeface="Arial"/>
              <a:cs typeface="Arial"/>
              <a:sym typeface="Arial"/>
            </a:endParaRPr>
          </a:p>
          <a:p>
            <a:pPr indent="-228600" lvl="0" marL="304800" marR="76200" rtl="0" algn="l">
              <a:lnSpc>
                <a:spcPct val="115000"/>
              </a:lnSpc>
              <a:spcBef>
                <a:spcPts val="1200"/>
              </a:spcBef>
              <a:spcAft>
                <a:spcPts val="0"/>
              </a:spcAft>
              <a:buClr>
                <a:schemeClr val="dk1"/>
              </a:buClr>
              <a:buSzPts val="1100"/>
              <a:buFont typeface="Arial"/>
              <a:buNone/>
            </a:pPr>
            <a:r>
              <a:rPr lang="en-US" sz="1000">
                <a:latin typeface="Times New Roman"/>
                <a:ea typeface="Times New Roman"/>
                <a:cs typeface="Times New Roman"/>
                <a:sym typeface="Times New Roman"/>
              </a:rPr>
              <a:t>·</a:t>
            </a:r>
            <a:r>
              <a:rPr lang="en-US" sz="700">
                <a:latin typeface="Times New Roman"/>
                <a:ea typeface="Times New Roman"/>
                <a:cs typeface="Times New Roman"/>
                <a:sym typeface="Times New Roman"/>
              </a:rPr>
              <a:t>   	</a:t>
            </a:r>
            <a:r>
              <a:rPr lang="en-US">
                <a:latin typeface="Arial"/>
                <a:ea typeface="Arial"/>
                <a:cs typeface="Arial"/>
                <a:sym typeface="Arial"/>
              </a:rPr>
              <a:t>Page 3 shows if the notification campaign actually worked and who responded.</a:t>
            </a:r>
            <a:endParaRPr>
              <a:latin typeface="Arial"/>
              <a:ea typeface="Arial"/>
              <a:cs typeface="Arial"/>
              <a:sym typeface="Arial"/>
            </a:endParaRPr>
          </a:p>
          <a:p>
            <a:pPr indent="-228600" lvl="0" marL="304800" marR="76200" rtl="0" algn="l">
              <a:lnSpc>
                <a:spcPct val="115000"/>
              </a:lnSpc>
              <a:spcBef>
                <a:spcPts val="600"/>
              </a:spcBef>
              <a:spcAft>
                <a:spcPts val="0"/>
              </a:spcAft>
              <a:buClr>
                <a:schemeClr val="dk1"/>
              </a:buClr>
              <a:buSzPts val="1100"/>
              <a:buFont typeface="Arial"/>
              <a:buNone/>
            </a:pPr>
            <a:r>
              <a:rPr lang="en-US" sz="1000">
                <a:latin typeface="Times New Roman"/>
                <a:ea typeface="Times New Roman"/>
                <a:cs typeface="Times New Roman"/>
                <a:sym typeface="Times New Roman"/>
              </a:rPr>
              <a:t>·</a:t>
            </a:r>
            <a:r>
              <a:rPr lang="en-US" sz="700">
                <a:latin typeface="Times New Roman"/>
                <a:ea typeface="Times New Roman"/>
                <a:cs typeface="Times New Roman"/>
                <a:sym typeface="Times New Roman"/>
              </a:rPr>
              <a:t>   	</a:t>
            </a:r>
            <a:r>
              <a:rPr lang="en-US">
                <a:latin typeface="Arial"/>
                <a:ea typeface="Arial"/>
                <a:cs typeface="Arial"/>
                <a:sym typeface="Arial"/>
              </a:rPr>
              <a:t>Page 4 gives you the actual user list to target for re-engagement.</a:t>
            </a:r>
            <a:endParaRPr>
              <a:latin typeface="Arial"/>
              <a:ea typeface="Arial"/>
              <a:cs typeface="Arial"/>
              <a:sym typeface="Arial"/>
            </a:endParaRPr>
          </a:p>
          <a:p>
            <a:pPr indent="0" lvl="0" marL="0" rtl="0" algn="l">
              <a:spcBef>
                <a:spcPts val="600"/>
              </a:spcBef>
              <a:spcAft>
                <a:spcPts val="0"/>
              </a:spcAft>
              <a:buNone/>
            </a:pPr>
            <a:r>
              <a:t/>
            </a:r>
            <a:endParaRPr>
              <a:latin typeface="Arial"/>
              <a:ea typeface="Arial"/>
              <a:cs typeface="Arial"/>
              <a:sym typeface="Arial"/>
            </a:endParaRPr>
          </a:p>
        </p:txBody>
      </p:sp>
      <p:sp>
        <p:nvSpPr>
          <p:cNvPr id="662" name="Google Shape;662;g3919f1ce33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919f1ce33d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3919f1ce33d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On the top of the dashboard there are filters for users to choose the specific scenario</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[Page 1 – Executive Overview]</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So the first page is your daily dashboard. You come in just wanna know: "Okay, is churn getting worse or better?" You can see our overall churn prediction for the next 30 days, and—this is the key part—we can also see how much the notification campaign actually helped. So if people got the notification, did they come back? And how many clusters are responding well versus not?</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[Page 2 – Cohorts]</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Now, if you zoom in and ask "which groups are actually struggling?"—that's page two. Because different customer segments behave totally differently,this page can help us to answer Where should we actually spend the marketing budget?"</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[Page 3 – Notification Impact]</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Page three is where we actually prove the notification worked. We ran an A/B test, so some users got it, some didn't. This page shows the comparison—like, how much did sessions go up after the notification? Did it actually reduce churn? And maybe most importantly: which clusters actually cared about the notification versus which ones ignored it?</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[Page 4 – Actionable User List]</a:t>
            </a:r>
            <a:endParaRPr>
              <a:latin typeface="Arial"/>
              <a:ea typeface="Arial"/>
              <a:cs typeface="Arial"/>
              <a:sym typeface="Arial"/>
            </a:endParaRPr>
          </a:p>
          <a:p>
            <a:pPr indent="0" lvl="0" marL="0" rtl="0" algn="l">
              <a:lnSpc>
                <a:spcPct val="115000"/>
              </a:lnSpc>
              <a:spcBef>
                <a:spcPts val="1200"/>
              </a:spcBef>
              <a:spcAft>
                <a:spcPts val="600"/>
              </a:spcAft>
              <a:buSzPts val="1100"/>
              <a:buNone/>
            </a:pPr>
            <a:r>
              <a:rPr lang="en-US">
                <a:latin typeface="Arial"/>
                <a:ea typeface="Arial"/>
                <a:cs typeface="Arial"/>
                <a:sym typeface="Arial"/>
              </a:rPr>
              <a:t>And then the last page is just... the list. Here are the actual users you should target. Here's their predicted churn score, here's which cluster they're in, here's when they last logged in. Marketing just downloads this and runs campaigns. It's the practical output of everything we built.</a:t>
            </a:r>
            <a:endParaRPr/>
          </a:p>
        </p:txBody>
      </p:sp>
      <p:sp>
        <p:nvSpPr>
          <p:cNvPr id="701" name="Google Shape;701;g3919f1ce33d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919f1ce33d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g3919f1ce33d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In order to maintain fresh predictions and ensure the dashboard updates every single day, we designed a data pipeline that flows from raw app events all the way to the Tableau dashboard.</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[Flow Overview]</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Here's how it works: First, the mobile app and wearables send raw workout events and notification logs. This data lands in Snowflake, which is our central data warehouse.</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From there, we run daily SQL jobs that aggregate all those raw events into user-level features. So instead of millions of individual events, we're creating a clean features table that captures the last 90 days of each user's behavior—things like session count, activity gaps, and how they responded to the notification.</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[Model Pipeline]</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Next, Databricks picks up these features every night and runs our churn prediction model. It's a straightforward classifier—the user’s churn risk in the next 30 days? The predictions get written back into Snowflake.</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[Dashboard Auto-refresh]</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Finally, Tableau connects directly to Snowflake and pulls from the predictions table, the features table, and the notifications table. We set Tableau to refresh daily, so every morning when the marketing and PM team logs in, they're seeing yesterday's fresh predictions and the most up-to-date numbers.</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[Key Principle]</a:t>
            </a:r>
            <a:endParaRPr>
              <a:latin typeface="Arial"/>
              <a:ea typeface="Arial"/>
              <a:cs typeface="Arial"/>
              <a:sym typeface="Arial"/>
            </a:endParaRPr>
          </a:p>
          <a:p>
            <a:pPr indent="0" lvl="0" marL="0" rtl="0" algn="l">
              <a:spcBef>
                <a:spcPts val="600"/>
              </a:spcBef>
              <a:spcAft>
                <a:spcPts val="0"/>
              </a:spcAft>
              <a:buNone/>
            </a:pPr>
            <a:r>
              <a:rPr lang="en-US">
                <a:latin typeface="Arial"/>
                <a:ea typeface="Arial"/>
                <a:cs typeface="Arial"/>
                <a:sym typeface="Arial"/>
              </a:rPr>
              <a:t>The key design here is simplicity: one source of truth in Snowflake, Databricks is just the compute engine, and Tableau is the always-fresh reporting layer.</a:t>
            </a:r>
            <a:endParaRPr/>
          </a:p>
        </p:txBody>
      </p:sp>
      <p:sp>
        <p:nvSpPr>
          <p:cNvPr id="709" name="Google Shape;709;g3919f1ce33d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919f1ce33d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g3919f1ce33d_0_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Madina</a:t>
            </a:r>
            <a:endParaRPr/>
          </a:p>
        </p:txBody>
      </p:sp>
      <p:sp>
        <p:nvSpPr>
          <p:cNvPr id="736" name="Google Shape;736;g3919f1ce33d_0_1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Madina</a:t>
            </a:r>
            <a:endParaRPr/>
          </a:p>
        </p:txBody>
      </p:sp>
      <p:sp>
        <p:nvSpPr>
          <p:cNvPr id="768" name="Google Shape;76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919f1ce33d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g3919f1ce33d_0_2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Madina</a:t>
            </a:r>
            <a:endParaRPr/>
          </a:p>
        </p:txBody>
      </p:sp>
      <p:sp>
        <p:nvSpPr>
          <p:cNvPr id="787" name="Google Shape;787;g3919f1ce33d_0_2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91a0fcfb62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91a0fcfb62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g391a0fcfb62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af5dc5886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3af5dc5886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100">
                <a:latin typeface="Arial"/>
                <a:ea typeface="Arial"/>
                <a:cs typeface="Arial"/>
                <a:sym typeface="Arial"/>
              </a:rPr>
              <a:t>Let’s back up for a moment. Oura is a premium wearable with a strong brand position, but competition in wellness tech has intensified. Users have more options than ever, and it’s increasingly challenging to keep long-tenured subscribers engaged beyond the onboarding period and first few months.</a:t>
            </a:r>
            <a:endParaRPr sz="11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100">
                <a:latin typeface="Arial"/>
                <a:ea typeface="Arial"/>
                <a:cs typeface="Arial"/>
                <a:sym typeface="Arial"/>
              </a:rPr>
              <a:t>Our business problem is straightforward: once we remove the noise from the first three months of acclimating to the platform, </a:t>
            </a:r>
            <a:r>
              <a:rPr i="1" lang="en-US" sz="1100">
                <a:latin typeface="Arial"/>
                <a:ea typeface="Arial"/>
                <a:cs typeface="Arial"/>
                <a:sym typeface="Arial"/>
              </a:rPr>
              <a:t>how do we sustain engagement and reduce churn among loyal, paying users?</a:t>
            </a:r>
            <a:br>
              <a:rPr i="1" lang="en-US" sz="1100">
                <a:latin typeface="Arial"/>
                <a:ea typeface="Arial"/>
                <a:cs typeface="Arial"/>
                <a:sym typeface="Arial"/>
              </a:rPr>
            </a:br>
            <a:r>
              <a:rPr lang="en-US" sz="1100">
                <a:latin typeface="Arial"/>
                <a:ea typeface="Arial"/>
                <a:cs typeface="Arial"/>
                <a:sym typeface="Arial"/>
              </a:rPr>
              <a:t>This directly affects subscription revenue and long-term loyalty.</a:t>
            </a:r>
            <a:endParaRPr sz="1100">
              <a:latin typeface="Arial"/>
              <a:ea typeface="Arial"/>
              <a:cs typeface="Arial"/>
              <a:sym typeface="Arial"/>
            </a:endParaRPr>
          </a:p>
          <a:p>
            <a:pPr indent="0" lvl="0" marL="0" rtl="0" algn="l">
              <a:lnSpc>
                <a:spcPct val="115000"/>
              </a:lnSpc>
              <a:spcBef>
                <a:spcPts val="1000"/>
              </a:spcBef>
              <a:spcAft>
                <a:spcPts val="1000"/>
              </a:spcAft>
              <a:buSzPts val="1100"/>
              <a:buNone/>
            </a:pPr>
            <a:r>
              <a:rPr lang="en-US" sz="1100">
                <a:latin typeface="Arial"/>
                <a:ea typeface="Arial"/>
                <a:cs typeface="Arial"/>
                <a:sym typeface="Arial"/>
              </a:rPr>
              <a:t>So our goal is to build a dashboard that pinpoints which user groups are most receptive to personalized, activity-based 3-month highlight notifications, with the intention of extending user lifetime and improving LTV.</a:t>
            </a:r>
            <a:endParaRPr/>
          </a:p>
        </p:txBody>
      </p:sp>
      <p:sp>
        <p:nvSpPr>
          <p:cNvPr id="174" name="Google Shape;174;g3af5dc5886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919f1ce33d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g3919f1ce33d_0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Madina</a:t>
            </a:r>
            <a:endParaRPr/>
          </a:p>
        </p:txBody>
      </p:sp>
      <p:sp>
        <p:nvSpPr>
          <p:cNvPr id="825" name="Google Shape;825;g3919f1ce33d_0_2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919f1ce33d_0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g3919f1ce33d_0_2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g3919f1ce33d_0_2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919f1ce33d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g3919f1ce33d_0_3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Madina</a:t>
            </a:r>
            <a:endParaRPr/>
          </a:p>
        </p:txBody>
      </p:sp>
      <p:sp>
        <p:nvSpPr>
          <p:cNvPr id="869" name="Google Shape;869;g3919f1ce33d_0_3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af5dc58866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af5dc58866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100">
                <a:latin typeface="Arial"/>
                <a:ea typeface="Arial"/>
                <a:cs typeface="Arial"/>
                <a:sym typeface="Arial"/>
              </a:rPr>
              <a:t>Why does this matter? Retention is one of the strongest levers for subscription growth. For a premium brand like Oura, users expect ongoing value and personalization, and disengagement not only impacts revenue but also erodes trust and perceived value.</a:t>
            </a:r>
            <a:endParaRPr sz="11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100">
                <a:latin typeface="Arial"/>
                <a:ea typeface="Arial"/>
                <a:cs typeface="Arial"/>
                <a:sym typeface="Arial"/>
              </a:rPr>
              <a:t>From a data perspective, we focused on two categories of signals that help us detect when a long-tenured user is drifting away from their baseline.</a:t>
            </a:r>
            <a:endParaRPr sz="11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100">
                <a:latin typeface="Arial"/>
                <a:ea typeface="Arial"/>
                <a:cs typeface="Arial"/>
                <a:sym typeface="Arial"/>
              </a:rPr>
              <a:t>Behavioral trends</a:t>
            </a:r>
            <a:r>
              <a:rPr lang="en-US" sz="1100">
                <a:latin typeface="Arial"/>
                <a:ea typeface="Arial"/>
                <a:cs typeface="Arial"/>
                <a:sym typeface="Arial"/>
              </a:rPr>
              <a:t> — such as session frequency, duration, and changes in daily routines. These metrics reveal how users interact with the Oura Ring and app over time and indicate whether they’re remaining engaged or beginning to disengage.</a:t>
            </a:r>
            <a:endParaRPr sz="11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100">
                <a:latin typeface="Arial"/>
                <a:ea typeface="Arial"/>
                <a:cs typeface="Arial"/>
                <a:sym typeface="Arial"/>
              </a:rPr>
              <a:t>Financial indicators</a:t>
            </a:r>
            <a:r>
              <a:rPr lang="en-US" sz="1100">
                <a:latin typeface="Arial"/>
                <a:ea typeface="Arial"/>
                <a:cs typeface="Arial"/>
                <a:sym typeface="Arial"/>
              </a:rPr>
              <a:t> — including monthly subscription status and how tenure correlates with churn risk. This data connects user activity directly to revenue and helps flag at-risk accounts before they churn.</a:t>
            </a:r>
            <a:endParaRPr sz="11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100">
                <a:latin typeface="Arial"/>
                <a:ea typeface="Arial"/>
                <a:cs typeface="Arial"/>
                <a:sym typeface="Arial"/>
              </a:rPr>
              <a:t>Together, these signals guide us in forming our </a:t>
            </a:r>
            <a:r>
              <a:rPr lang="en-US" sz="1100">
                <a:latin typeface="Arial"/>
                <a:ea typeface="Arial"/>
                <a:cs typeface="Arial"/>
                <a:sym typeface="Arial"/>
              </a:rPr>
              <a:t>hypothesis</a:t>
            </a:r>
            <a:r>
              <a:rPr lang="en-US" sz="1100">
                <a:latin typeface="Arial"/>
                <a:ea typeface="Arial"/>
                <a:cs typeface="Arial"/>
                <a:sym typeface="Arial"/>
              </a:rPr>
              <a:t> which groups may benefit most from personalized touchpoints like the 3-month highlight notification.</a:t>
            </a:r>
            <a:endParaRPr sz="1100">
              <a:latin typeface="Arial"/>
              <a:ea typeface="Arial"/>
              <a:cs typeface="Arial"/>
              <a:sym typeface="Arial"/>
            </a:endParaRPr>
          </a:p>
          <a:p>
            <a:pPr indent="0" lvl="0" marL="0" rtl="0" algn="l">
              <a:spcBef>
                <a:spcPts val="1000"/>
              </a:spcBef>
              <a:spcAft>
                <a:spcPts val="0"/>
              </a:spcAft>
              <a:buNone/>
            </a:pPr>
            <a:r>
              <a:t/>
            </a:r>
            <a:endParaRPr/>
          </a:p>
        </p:txBody>
      </p:sp>
      <p:sp>
        <p:nvSpPr>
          <p:cNvPr id="192" name="Google Shape;192;g3af5dc58866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af5dc58866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3af5dc58866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a:t>To ground our project, we began by acknowledging that the first three months of usage are the most volatile. Users who stay beyond this window are familiar with Oura’s value and interface. This allowed us to focus specifically on legacy users whose drift signals are meaningful.</a:t>
            </a:r>
            <a:endParaRPr/>
          </a:p>
          <a:p>
            <a:pPr indent="0" lvl="0" marL="0" rtl="0" algn="l">
              <a:lnSpc>
                <a:spcPct val="115000"/>
              </a:lnSpc>
              <a:spcBef>
                <a:spcPts val="1000"/>
              </a:spcBef>
              <a:spcAft>
                <a:spcPts val="0"/>
              </a:spcAft>
              <a:buClr>
                <a:schemeClr val="dk1"/>
              </a:buClr>
              <a:buSzPts val="1100"/>
              <a:buFont typeface="Arial"/>
              <a:buNone/>
            </a:pPr>
            <a:r>
              <a:rPr lang="en-US"/>
              <a:t>Our assumptions centered on routine formation: long-tenured users have stable habits, so shifts in those patterns indicate disengagement rather than onboarding noise.</a:t>
            </a:r>
            <a:endParaRPr/>
          </a:p>
          <a:p>
            <a:pPr indent="0" lvl="0" marL="0" rtl="0" algn="l">
              <a:lnSpc>
                <a:spcPct val="115000"/>
              </a:lnSpc>
              <a:spcBef>
                <a:spcPts val="1000"/>
              </a:spcBef>
              <a:spcAft>
                <a:spcPts val="0"/>
              </a:spcAft>
              <a:buClr>
                <a:schemeClr val="dk1"/>
              </a:buClr>
              <a:buSzPts val="1100"/>
              <a:buFont typeface="Arial"/>
              <a:buNone/>
            </a:pPr>
            <a:r>
              <a:rPr lang="en-US"/>
              <a:t>We validated key hypotheses through a blend of churn benchmarks, behavioral trends, and qualitative feedback from active Oura users. Consistently, we saw that Oura’s premium user base values personalization and responds strongly to tailored experiences.</a:t>
            </a:r>
            <a:endParaRPr/>
          </a:p>
          <a:p>
            <a:pPr indent="0" lvl="0" marL="0" rtl="0" algn="l">
              <a:lnSpc>
                <a:spcPct val="115000"/>
              </a:lnSpc>
              <a:spcBef>
                <a:spcPts val="1000"/>
              </a:spcBef>
              <a:spcAft>
                <a:spcPts val="0"/>
              </a:spcAft>
              <a:buClr>
                <a:schemeClr val="dk1"/>
              </a:buClr>
              <a:buSzPts val="1100"/>
              <a:buFont typeface="Arial"/>
              <a:buNone/>
            </a:pPr>
            <a:r>
              <a:rPr lang="en-US"/>
              <a:t>A major constraint was the lack of public datasets combining Oura-specific behavioral sessions with Oura-specific churn outcomes. To address this, we approximated the population by merging demographic and behavioral patterns across datasets to maintain directional accuracy, and ensured our merged dataset is an accurate representation using pairwise correlation, which Yash will demonstrate shortly.</a:t>
            </a:r>
            <a:endParaRPr/>
          </a:p>
          <a:p>
            <a:pPr indent="0" lvl="0" marL="0" rtl="0" algn="l">
              <a:spcBef>
                <a:spcPts val="1000"/>
              </a:spcBef>
              <a:spcAft>
                <a:spcPts val="0"/>
              </a:spcAft>
              <a:buNone/>
            </a:pPr>
            <a:r>
              <a:t/>
            </a:r>
            <a:endParaRPr/>
          </a:p>
        </p:txBody>
      </p:sp>
      <p:sp>
        <p:nvSpPr>
          <p:cNvPr id="211" name="Google Shape;211;g3af5dc58866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af5dc58866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3af5dc58866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a:t>Our primary stakeholders for this project are Oura’s Marketing and Product leadership teams, a few of whom are highlighted below. By building a dashboard that identifies which cohorts respond most positively to the 3-month highlight notification, these teams can scale this approach across new touchpoints and new segments.</a:t>
            </a:r>
            <a:endParaRPr/>
          </a:p>
          <a:p>
            <a:pPr indent="0" lvl="0" marL="0" rtl="0" algn="l">
              <a:lnSpc>
                <a:spcPct val="115000"/>
              </a:lnSpc>
              <a:spcBef>
                <a:spcPts val="1000"/>
              </a:spcBef>
              <a:spcAft>
                <a:spcPts val="0"/>
              </a:spcAft>
              <a:buClr>
                <a:schemeClr val="dk1"/>
              </a:buClr>
              <a:buSzPts val="1100"/>
              <a:buFont typeface="Arial"/>
              <a:buNone/>
            </a:pPr>
            <a:r>
              <a:rPr lang="en-US"/>
              <a:t>They can test six-month, nine-month, and annual recaps, evaluate how different activity personas engage, and refine personalization strategies based on what works.</a:t>
            </a:r>
            <a:endParaRPr/>
          </a:p>
          <a:p>
            <a:pPr indent="0" lvl="0" marL="0" rtl="0" algn="l">
              <a:lnSpc>
                <a:spcPct val="115000"/>
              </a:lnSpc>
              <a:spcBef>
                <a:spcPts val="1000"/>
              </a:spcBef>
              <a:spcAft>
                <a:spcPts val="1000"/>
              </a:spcAft>
              <a:buSzPts val="1100"/>
              <a:buNone/>
            </a:pPr>
            <a:r>
              <a:rPr lang="en-US"/>
              <a:t>What stood out to us in early feedback is how differently personas behave — for example, runners and cyclists respond to highlight reels in different ways. This reinforces that Oura’s user base contains distinct behavioral profiles, and that tailored engagement can improve retention.</a:t>
            </a:r>
            <a:endParaRPr/>
          </a:p>
        </p:txBody>
      </p:sp>
      <p:sp>
        <p:nvSpPr>
          <p:cNvPr id="237" name="Google Shape;237;g3af5dc58866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100">
                <a:latin typeface="Arial"/>
                <a:ea typeface="Arial"/>
                <a:cs typeface="Arial"/>
                <a:sym typeface="Arial"/>
              </a:rPr>
              <a:t>To ground this a bit more, here is an example of the personalized 90-day milestone message sent. It celebrates progress, summarizes key trends, and encourages users to explore insights based on their newly established baseline.</a:t>
            </a:r>
            <a:endParaRPr sz="11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100">
                <a:latin typeface="Arial"/>
                <a:ea typeface="Arial"/>
                <a:cs typeface="Arial"/>
                <a:sym typeface="Arial"/>
              </a:rPr>
              <a:t>Our project asks: </a:t>
            </a:r>
            <a:r>
              <a:rPr i="1" lang="en-US" sz="1100">
                <a:latin typeface="Arial"/>
                <a:ea typeface="Arial"/>
                <a:cs typeface="Arial"/>
                <a:sym typeface="Arial"/>
              </a:rPr>
              <a:t>which users actually respond to this kind of notification, and by how much does it extend their lifetime?</a:t>
            </a:r>
            <a:endParaRPr i="1" sz="1100">
              <a:latin typeface="Arial"/>
              <a:ea typeface="Arial"/>
              <a:cs typeface="Arial"/>
              <a:sym typeface="Arial"/>
            </a:endParaRPr>
          </a:p>
          <a:p>
            <a:pPr indent="0" lvl="0" marL="0" rtl="0" algn="l">
              <a:lnSpc>
                <a:spcPct val="115000"/>
              </a:lnSpc>
              <a:spcBef>
                <a:spcPts val="1000"/>
              </a:spcBef>
              <a:spcAft>
                <a:spcPts val="1000"/>
              </a:spcAft>
              <a:buSzPts val="1100"/>
              <a:buNone/>
            </a:pPr>
            <a:r>
              <a:rPr lang="en-US" sz="1100">
                <a:latin typeface="Arial"/>
                <a:ea typeface="Arial"/>
                <a:cs typeface="Arial"/>
                <a:sym typeface="Arial"/>
              </a:rPr>
              <a:t>With that, I’ll hand it over to Yash, who will walk you through our dataset, </a:t>
            </a:r>
            <a:r>
              <a:rPr lang="en-US" sz="1100">
                <a:latin typeface="Arial"/>
                <a:ea typeface="Arial"/>
                <a:cs typeface="Arial"/>
                <a:sym typeface="Arial"/>
              </a:rPr>
              <a:t>experiment</a:t>
            </a:r>
            <a:r>
              <a:rPr lang="en-US" sz="1100">
                <a:latin typeface="Arial"/>
                <a:ea typeface="Arial"/>
                <a:cs typeface="Arial"/>
                <a:sym typeface="Arial"/>
              </a:rPr>
              <a:t> design, and his exploratory analysis.</a:t>
            </a:r>
            <a:endParaRPr/>
          </a:p>
        </p:txBody>
      </p:sp>
      <p:sp>
        <p:nvSpPr>
          <p:cNvPr id="260" name="Google Shape;26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Yash</a:t>
            </a:r>
            <a:endParaRPr/>
          </a:p>
        </p:txBody>
      </p:sp>
      <p:sp>
        <p:nvSpPr>
          <p:cNvPr id="268" name="Google Shape;26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Yash &gt; needs heavy edits</a:t>
            </a:r>
            <a:endParaRPr/>
          </a:p>
        </p:txBody>
      </p:sp>
      <p:sp>
        <p:nvSpPr>
          <p:cNvPr id="287" name="Google Shape;28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37" name="Shape 37"/>
        <p:cNvGrpSpPr/>
        <p:nvPr/>
      </p:nvGrpSpPr>
      <p:grpSpPr>
        <a:xfrm>
          <a:off x="0" y="0"/>
          <a:ext cx="0" cy="0"/>
          <a:chOff x="0" y="0"/>
          <a:chExt cx="0" cy="0"/>
        </a:xfrm>
      </p:grpSpPr>
      <p:sp>
        <p:nvSpPr>
          <p:cNvPr id="38" name="Google Shape;38;p11"/>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1"/>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40" name="Shape 40"/>
        <p:cNvGrpSpPr/>
        <p:nvPr/>
      </p:nvGrpSpPr>
      <p:grpSpPr>
        <a:xfrm>
          <a:off x="0" y="0"/>
          <a:ext cx="0" cy="0"/>
          <a:chOff x="0" y="0"/>
          <a:chExt cx="0" cy="0"/>
        </a:xfrm>
      </p:grpSpPr>
      <p:sp>
        <p:nvSpPr>
          <p:cNvPr id="41" name="Google Shape;41;p12"/>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2"/>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bg>
      <p:bgPr>
        <a:solidFill>
          <a:srgbClr val="000000"/>
        </a:solidFill>
      </p:bgPr>
    </p:bg>
    <p:spTree>
      <p:nvGrpSpPr>
        <p:cNvPr id="43" name="Shape 43"/>
        <p:cNvGrpSpPr/>
        <p:nvPr/>
      </p:nvGrpSpPr>
      <p:grpSpPr>
        <a:xfrm>
          <a:off x="0" y="0"/>
          <a:ext cx="0" cy="0"/>
          <a:chOff x="0" y="0"/>
          <a:chExt cx="0" cy="0"/>
        </a:xfrm>
      </p:grpSpPr>
      <p:sp>
        <p:nvSpPr>
          <p:cNvPr id="44" name="Google Shape;44;p13"/>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3"/>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bg>
      <p:bgPr>
        <a:solidFill>
          <a:srgbClr val="000000"/>
        </a:solidFill>
      </p:bgPr>
    </p:bg>
    <p:spTree>
      <p:nvGrpSpPr>
        <p:cNvPr id="46" name="Shape 46"/>
        <p:cNvGrpSpPr/>
        <p:nvPr/>
      </p:nvGrpSpPr>
      <p:grpSpPr>
        <a:xfrm>
          <a:off x="0" y="0"/>
          <a:ext cx="0" cy="0"/>
          <a:chOff x="0" y="0"/>
          <a:chExt cx="0" cy="0"/>
        </a:xfrm>
      </p:grpSpPr>
      <p:sp>
        <p:nvSpPr>
          <p:cNvPr id="47" name="Google Shape;47;p14"/>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4"/>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bg>
      <p:bgPr>
        <a:solidFill>
          <a:srgbClr val="000000"/>
        </a:solidFill>
      </p:bgPr>
    </p:bg>
    <p:spTree>
      <p:nvGrpSpPr>
        <p:cNvPr id="49" name="Shape 49"/>
        <p:cNvGrpSpPr/>
        <p:nvPr/>
      </p:nvGrpSpPr>
      <p:grpSpPr>
        <a:xfrm>
          <a:off x="0" y="0"/>
          <a:ext cx="0" cy="0"/>
          <a:chOff x="0" y="0"/>
          <a:chExt cx="0" cy="0"/>
        </a:xfrm>
      </p:grpSpPr>
      <p:sp>
        <p:nvSpPr>
          <p:cNvPr id="50" name="Google Shape;50;p15"/>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5"/>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bg>
      <p:bgPr>
        <a:solidFill>
          <a:srgbClr val="000000"/>
        </a:solidFill>
      </p:bgPr>
    </p:bg>
    <p:spTree>
      <p:nvGrpSpPr>
        <p:cNvPr id="52" name="Shape 52"/>
        <p:cNvGrpSpPr/>
        <p:nvPr/>
      </p:nvGrpSpPr>
      <p:grpSpPr>
        <a:xfrm>
          <a:off x="0" y="0"/>
          <a:ext cx="0" cy="0"/>
          <a:chOff x="0" y="0"/>
          <a:chExt cx="0" cy="0"/>
        </a:xfrm>
      </p:grpSpPr>
      <p:sp>
        <p:nvSpPr>
          <p:cNvPr id="53" name="Google Shape;53;p16"/>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6"/>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bg>
      <p:bgPr>
        <a:solidFill>
          <a:srgbClr val="000000"/>
        </a:solidFill>
      </p:bgPr>
    </p:bg>
    <p:spTree>
      <p:nvGrpSpPr>
        <p:cNvPr id="55" name="Shape 55"/>
        <p:cNvGrpSpPr/>
        <p:nvPr/>
      </p:nvGrpSpPr>
      <p:grpSpPr>
        <a:xfrm>
          <a:off x="0" y="0"/>
          <a:ext cx="0" cy="0"/>
          <a:chOff x="0" y="0"/>
          <a:chExt cx="0" cy="0"/>
        </a:xfrm>
      </p:grpSpPr>
      <p:sp>
        <p:nvSpPr>
          <p:cNvPr id="56" name="Google Shape;56;p17"/>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7"/>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bg>
      <p:bgPr>
        <a:solidFill>
          <a:srgbClr val="000000"/>
        </a:solidFill>
      </p:bgPr>
    </p:bg>
    <p:spTree>
      <p:nvGrpSpPr>
        <p:cNvPr id="58" name="Shape 58"/>
        <p:cNvGrpSpPr/>
        <p:nvPr/>
      </p:nvGrpSpPr>
      <p:grpSpPr>
        <a:xfrm>
          <a:off x="0" y="0"/>
          <a:ext cx="0" cy="0"/>
          <a:chOff x="0" y="0"/>
          <a:chExt cx="0" cy="0"/>
        </a:xfrm>
      </p:grpSpPr>
      <p:sp>
        <p:nvSpPr>
          <p:cNvPr id="59" name="Google Shape;59;p18"/>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8"/>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bg>
      <p:bgPr>
        <a:solidFill>
          <a:srgbClr val="000000"/>
        </a:solidFill>
      </p:bgPr>
    </p:bg>
    <p:spTree>
      <p:nvGrpSpPr>
        <p:cNvPr id="61" name="Shape 61"/>
        <p:cNvGrpSpPr/>
        <p:nvPr/>
      </p:nvGrpSpPr>
      <p:grpSpPr>
        <a:xfrm>
          <a:off x="0" y="0"/>
          <a:ext cx="0" cy="0"/>
          <a:chOff x="0" y="0"/>
          <a:chExt cx="0" cy="0"/>
        </a:xfrm>
      </p:grpSpPr>
      <p:sp>
        <p:nvSpPr>
          <p:cNvPr id="62" name="Google Shape;62;p19"/>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9"/>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bg>
      <p:bgPr>
        <a:solidFill>
          <a:srgbClr val="000000"/>
        </a:solidFill>
      </p:bgPr>
    </p:bg>
    <p:spTree>
      <p:nvGrpSpPr>
        <p:cNvPr id="64" name="Shape 64"/>
        <p:cNvGrpSpPr/>
        <p:nvPr/>
      </p:nvGrpSpPr>
      <p:grpSpPr>
        <a:xfrm>
          <a:off x="0" y="0"/>
          <a:ext cx="0" cy="0"/>
          <a:chOff x="0" y="0"/>
          <a:chExt cx="0" cy="0"/>
        </a:xfrm>
      </p:grpSpPr>
      <p:sp>
        <p:nvSpPr>
          <p:cNvPr id="65" name="Google Shape;65;p20"/>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0"/>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3" name="Shape 13"/>
        <p:cNvGrpSpPr/>
        <p:nvPr/>
      </p:nvGrpSpPr>
      <p:grpSpPr>
        <a:xfrm>
          <a:off x="0" y="0"/>
          <a:ext cx="0" cy="0"/>
          <a:chOff x="0" y="0"/>
          <a:chExt cx="0" cy="0"/>
        </a:xfrm>
      </p:grpSpPr>
      <p:sp>
        <p:nvSpPr>
          <p:cNvPr id="14" name="Google Shape;14;p3"/>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bg>
      <p:bgPr>
        <a:solidFill>
          <a:srgbClr val="000000"/>
        </a:solidFill>
      </p:bgPr>
    </p:bg>
    <p:spTree>
      <p:nvGrpSpPr>
        <p:cNvPr id="67" name="Shape 67"/>
        <p:cNvGrpSpPr/>
        <p:nvPr/>
      </p:nvGrpSpPr>
      <p:grpSpPr>
        <a:xfrm>
          <a:off x="0" y="0"/>
          <a:ext cx="0" cy="0"/>
          <a:chOff x="0" y="0"/>
          <a:chExt cx="0" cy="0"/>
        </a:xfrm>
      </p:grpSpPr>
      <p:sp>
        <p:nvSpPr>
          <p:cNvPr id="68" name="Google Shape;68;p21"/>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1"/>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1 master">
  <p:cSld name="Slide 21 master">
    <p:bg>
      <p:bgPr>
        <a:solidFill>
          <a:srgbClr val="000000"/>
        </a:solidFill>
      </p:bgPr>
    </p:bg>
    <p:spTree>
      <p:nvGrpSpPr>
        <p:cNvPr id="70" name="Shape 70"/>
        <p:cNvGrpSpPr/>
        <p:nvPr/>
      </p:nvGrpSpPr>
      <p:grpSpPr>
        <a:xfrm>
          <a:off x="0" y="0"/>
          <a:ext cx="0" cy="0"/>
          <a:chOff x="0" y="0"/>
          <a:chExt cx="0" cy="0"/>
        </a:xfrm>
      </p:grpSpPr>
      <p:sp>
        <p:nvSpPr>
          <p:cNvPr id="71" name="Google Shape;71;p22"/>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2"/>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2 master">
  <p:cSld name="Slide 22 master">
    <p:bg>
      <p:bgPr>
        <a:solidFill>
          <a:srgbClr val="000000"/>
        </a:solidFill>
      </p:bgPr>
    </p:bg>
    <p:spTree>
      <p:nvGrpSpPr>
        <p:cNvPr id="73" name="Shape 73"/>
        <p:cNvGrpSpPr/>
        <p:nvPr/>
      </p:nvGrpSpPr>
      <p:grpSpPr>
        <a:xfrm>
          <a:off x="0" y="0"/>
          <a:ext cx="0" cy="0"/>
          <a:chOff x="0" y="0"/>
          <a:chExt cx="0" cy="0"/>
        </a:xfrm>
      </p:grpSpPr>
      <p:sp>
        <p:nvSpPr>
          <p:cNvPr id="74" name="Google Shape;74;p23"/>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3"/>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3 master">
  <p:cSld name="Slide 23 master">
    <p:bg>
      <p:bgPr>
        <a:solidFill>
          <a:srgbClr val="000000"/>
        </a:solidFill>
      </p:bgPr>
    </p:bg>
    <p:spTree>
      <p:nvGrpSpPr>
        <p:cNvPr id="76" name="Shape 76"/>
        <p:cNvGrpSpPr/>
        <p:nvPr/>
      </p:nvGrpSpPr>
      <p:grpSpPr>
        <a:xfrm>
          <a:off x="0" y="0"/>
          <a:ext cx="0" cy="0"/>
          <a:chOff x="0" y="0"/>
          <a:chExt cx="0" cy="0"/>
        </a:xfrm>
      </p:grpSpPr>
      <p:sp>
        <p:nvSpPr>
          <p:cNvPr id="77" name="Google Shape;77;p24"/>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4"/>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4 master">
  <p:cSld name="Slide 24 master">
    <p:bg>
      <p:bgPr>
        <a:solidFill>
          <a:srgbClr val="000000"/>
        </a:solidFill>
      </p:bgPr>
    </p:bg>
    <p:spTree>
      <p:nvGrpSpPr>
        <p:cNvPr id="79" name="Shape 79"/>
        <p:cNvGrpSpPr/>
        <p:nvPr/>
      </p:nvGrpSpPr>
      <p:grpSpPr>
        <a:xfrm>
          <a:off x="0" y="0"/>
          <a:ext cx="0" cy="0"/>
          <a:chOff x="0" y="0"/>
          <a:chExt cx="0" cy="0"/>
        </a:xfrm>
      </p:grpSpPr>
      <p:sp>
        <p:nvSpPr>
          <p:cNvPr id="80" name="Google Shape;80;p25"/>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5"/>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5 master">
  <p:cSld name="Slide 25 master">
    <p:bg>
      <p:bgPr>
        <a:solidFill>
          <a:srgbClr val="000000"/>
        </a:solidFill>
      </p:bgPr>
    </p:bg>
    <p:spTree>
      <p:nvGrpSpPr>
        <p:cNvPr id="82" name="Shape 82"/>
        <p:cNvGrpSpPr/>
        <p:nvPr/>
      </p:nvGrpSpPr>
      <p:grpSpPr>
        <a:xfrm>
          <a:off x="0" y="0"/>
          <a:ext cx="0" cy="0"/>
          <a:chOff x="0" y="0"/>
          <a:chExt cx="0" cy="0"/>
        </a:xfrm>
      </p:grpSpPr>
      <p:sp>
        <p:nvSpPr>
          <p:cNvPr id="83" name="Google Shape;83;p26"/>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6"/>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6 master">
  <p:cSld name="Slide 26 master">
    <p:bg>
      <p:bgPr>
        <a:solidFill>
          <a:srgbClr val="000000"/>
        </a:solidFill>
      </p:bgPr>
    </p:bg>
    <p:spTree>
      <p:nvGrpSpPr>
        <p:cNvPr id="85" name="Shape 85"/>
        <p:cNvGrpSpPr/>
        <p:nvPr/>
      </p:nvGrpSpPr>
      <p:grpSpPr>
        <a:xfrm>
          <a:off x="0" y="0"/>
          <a:ext cx="0" cy="0"/>
          <a:chOff x="0" y="0"/>
          <a:chExt cx="0" cy="0"/>
        </a:xfrm>
      </p:grpSpPr>
      <p:sp>
        <p:nvSpPr>
          <p:cNvPr id="86" name="Google Shape;86;p27"/>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7"/>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7 master">
  <p:cSld name="Slide 27 master">
    <p:bg>
      <p:bgPr>
        <a:solidFill>
          <a:srgbClr val="000000"/>
        </a:solidFill>
      </p:bgPr>
    </p:bg>
    <p:spTree>
      <p:nvGrpSpPr>
        <p:cNvPr id="88" name="Shape 88"/>
        <p:cNvGrpSpPr/>
        <p:nvPr/>
      </p:nvGrpSpPr>
      <p:grpSpPr>
        <a:xfrm>
          <a:off x="0" y="0"/>
          <a:ext cx="0" cy="0"/>
          <a:chOff x="0" y="0"/>
          <a:chExt cx="0" cy="0"/>
        </a:xfrm>
      </p:grpSpPr>
      <p:sp>
        <p:nvSpPr>
          <p:cNvPr id="89" name="Google Shape;89;p28"/>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8"/>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8 master">
  <p:cSld name="Slide 28 master">
    <p:bg>
      <p:bgPr>
        <a:solidFill>
          <a:srgbClr val="000000"/>
        </a:solidFill>
      </p:bgPr>
    </p:bg>
    <p:spTree>
      <p:nvGrpSpPr>
        <p:cNvPr id="91" name="Shape 91"/>
        <p:cNvGrpSpPr/>
        <p:nvPr/>
      </p:nvGrpSpPr>
      <p:grpSpPr>
        <a:xfrm>
          <a:off x="0" y="0"/>
          <a:ext cx="0" cy="0"/>
          <a:chOff x="0" y="0"/>
          <a:chExt cx="0" cy="0"/>
        </a:xfrm>
      </p:grpSpPr>
      <p:sp>
        <p:nvSpPr>
          <p:cNvPr id="92" name="Google Shape;92;p29"/>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9"/>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9 master">
  <p:cSld name="Slide 29 master">
    <p:bg>
      <p:bgPr>
        <a:solidFill>
          <a:srgbClr val="000000"/>
        </a:solidFill>
      </p:bgPr>
    </p:bg>
    <p:spTree>
      <p:nvGrpSpPr>
        <p:cNvPr id="94" name="Shape 94"/>
        <p:cNvGrpSpPr/>
        <p:nvPr/>
      </p:nvGrpSpPr>
      <p:grpSpPr>
        <a:xfrm>
          <a:off x="0" y="0"/>
          <a:ext cx="0" cy="0"/>
          <a:chOff x="0" y="0"/>
          <a:chExt cx="0" cy="0"/>
        </a:xfrm>
      </p:grpSpPr>
      <p:sp>
        <p:nvSpPr>
          <p:cNvPr id="95" name="Google Shape;95;p30"/>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0"/>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0 master">
  <p:cSld name="Slide 30 master">
    <p:bg>
      <p:bgPr>
        <a:solidFill>
          <a:srgbClr val="000000"/>
        </a:solidFill>
      </p:bgPr>
    </p:bg>
    <p:spTree>
      <p:nvGrpSpPr>
        <p:cNvPr id="97" name="Shape 97"/>
        <p:cNvGrpSpPr/>
        <p:nvPr/>
      </p:nvGrpSpPr>
      <p:grpSpPr>
        <a:xfrm>
          <a:off x="0" y="0"/>
          <a:ext cx="0" cy="0"/>
          <a:chOff x="0" y="0"/>
          <a:chExt cx="0" cy="0"/>
        </a:xfrm>
      </p:grpSpPr>
      <p:sp>
        <p:nvSpPr>
          <p:cNvPr id="98" name="Google Shape;98;p31"/>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1"/>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1 master">
  <p:cSld name="Slide 31 master">
    <p:bg>
      <p:bgPr>
        <a:solidFill>
          <a:srgbClr val="000000"/>
        </a:solidFill>
      </p:bgPr>
    </p:bg>
    <p:spTree>
      <p:nvGrpSpPr>
        <p:cNvPr id="100" name="Shape 100"/>
        <p:cNvGrpSpPr/>
        <p:nvPr/>
      </p:nvGrpSpPr>
      <p:grpSpPr>
        <a:xfrm>
          <a:off x="0" y="0"/>
          <a:ext cx="0" cy="0"/>
          <a:chOff x="0" y="0"/>
          <a:chExt cx="0" cy="0"/>
        </a:xfrm>
      </p:grpSpPr>
      <p:sp>
        <p:nvSpPr>
          <p:cNvPr id="101" name="Google Shape;101;p32"/>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2"/>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2 master">
  <p:cSld name="Slide 32 master">
    <p:bg>
      <p:bgPr>
        <a:solidFill>
          <a:srgbClr val="000000"/>
        </a:solidFill>
      </p:bgPr>
    </p:bg>
    <p:spTree>
      <p:nvGrpSpPr>
        <p:cNvPr id="103" name="Shape 103"/>
        <p:cNvGrpSpPr/>
        <p:nvPr/>
      </p:nvGrpSpPr>
      <p:grpSpPr>
        <a:xfrm>
          <a:off x="0" y="0"/>
          <a:ext cx="0" cy="0"/>
          <a:chOff x="0" y="0"/>
          <a:chExt cx="0" cy="0"/>
        </a:xfrm>
      </p:grpSpPr>
      <p:sp>
        <p:nvSpPr>
          <p:cNvPr id="104" name="Google Shape;104;p33"/>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3"/>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3 master">
  <p:cSld name="Slide 33 master">
    <p:bg>
      <p:bgPr>
        <a:solidFill>
          <a:srgbClr val="000000"/>
        </a:solidFill>
      </p:bgPr>
    </p:bg>
    <p:spTree>
      <p:nvGrpSpPr>
        <p:cNvPr id="106" name="Shape 106"/>
        <p:cNvGrpSpPr/>
        <p:nvPr/>
      </p:nvGrpSpPr>
      <p:grpSpPr>
        <a:xfrm>
          <a:off x="0" y="0"/>
          <a:ext cx="0" cy="0"/>
          <a:chOff x="0" y="0"/>
          <a:chExt cx="0" cy="0"/>
        </a:xfrm>
      </p:grpSpPr>
      <p:sp>
        <p:nvSpPr>
          <p:cNvPr id="107" name="Google Shape;107;p34"/>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4"/>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4 master">
  <p:cSld name="Slide 34 master">
    <p:bg>
      <p:bgPr>
        <a:solidFill>
          <a:srgbClr val="000000"/>
        </a:solidFill>
      </p:bgPr>
    </p:bg>
    <p:spTree>
      <p:nvGrpSpPr>
        <p:cNvPr id="109" name="Shape 109"/>
        <p:cNvGrpSpPr/>
        <p:nvPr/>
      </p:nvGrpSpPr>
      <p:grpSpPr>
        <a:xfrm>
          <a:off x="0" y="0"/>
          <a:ext cx="0" cy="0"/>
          <a:chOff x="0" y="0"/>
          <a:chExt cx="0" cy="0"/>
        </a:xfrm>
      </p:grpSpPr>
      <p:sp>
        <p:nvSpPr>
          <p:cNvPr id="110" name="Google Shape;110;p35"/>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5"/>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5 master">
  <p:cSld name="Slide 35 master">
    <p:bg>
      <p:bgPr>
        <a:solidFill>
          <a:srgbClr val="000000"/>
        </a:solidFill>
      </p:bgPr>
    </p:bg>
    <p:spTree>
      <p:nvGrpSpPr>
        <p:cNvPr id="112" name="Shape 112"/>
        <p:cNvGrpSpPr/>
        <p:nvPr/>
      </p:nvGrpSpPr>
      <p:grpSpPr>
        <a:xfrm>
          <a:off x="0" y="0"/>
          <a:ext cx="0" cy="0"/>
          <a:chOff x="0" y="0"/>
          <a:chExt cx="0" cy="0"/>
        </a:xfrm>
      </p:grpSpPr>
      <p:sp>
        <p:nvSpPr>
          <p:cNvPr id="113" name="Google Shape;113;p36"/>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6"/>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6 master">
  <p:cSld name="Slide 36 master">
    <p:bg>
      <p:bgPr>
        <a:solidFill>
          <a:srgbClr val="000000"/>
        </a:solidFill>
      </p:bgPr>
    </p:bg>
    <p:spTree>
      <p:nvGrpSpPr>
        <p:cNvPr id="115" name="Shape 115"/>
        <p:cNvGrpSpPr/>
        <p:nvPr/>
      </p:nvGrpSpPr>
      <p:grpSpPr>
        <a:xfrm>
          <a:off x="0" y="0"/>
          <a:ext cx="0" cy="0"/>
          <a:chOff x="0" y="0"/>
          <a:chExt cx="0" cy="0"/>
        </a:xfrm>
      </p:grpSpPr>
      <p:sp>
        <p:nvSpPr>
          <p:cNvPr id="116" name="Google Shape;116;p37"/>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7"/>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18" name="Shape 118"/>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7 master">
  <p:cSld name="Slide 37 master">
    <p:bg>
      <p:bgPr>
        <a:solidFill>
          <a:srgbClr val="000000"/>
        </a:solidFill>
      </p:bgPr>
    </p:bg>
    <p:spTree>
      <p:nvGrpSpPr>
        <p:cNvPr id="119" name="Shape 119"/>
        <p:cNvGrpSpPr/>
        <p:nvPr/>
      </p:nvGrpSpPr>
      <p:grpSpPr>
        <a:xfrm>
          <a:off x="0" y="0"/>
          <a:ext cx="0" cy="0"/>
          <a:chOff x="0" y="0"/>
          <a:chExt cx="0" cy="0"/>
        </a:xfrm>
      </p:grpSpPr>
      <p:sp>
        <p:nvSpPr>
          <p:cNvPr id="120" name="Google Shape;120;p39"/>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9"/>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19" name="Shape 19"/>
        <p:cNvGrpSpPr/>
        <p:nvPr/>
      </p:nvGrpSpPr>
      <p:grpSpPr>
        <a:xfrm>
          <a:off x="0" y="0"/>
          <a:ext cx="0" cy="0"/>
          <a:chOff x="0" y="0"/>
          <a:chExt cx="0" cy="0"/>
        </a:xfrm>
      </p:grpSpPr>
      <p:sp>
        <p:nvSpPr>
          <p:cNvPr id="20" name="Google Shape;20;p5"/>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25" name="Shape 25"/>
        <p:cNvGrpSpPr/>
        <p:nvPr/>
      </p:nvGrpSpPr>
      <p:grpSpPr>
        <a:xfrm>
          <a:off x="0" y="0"/>
          <a:ext cx="0" cy="0"/>
          <a:chOff x="0" y="0"/>
          <a:chExt cx="0" cy="0"/>
        </a:xfrm>
      </p:grpSpPr>
      <p:sp>
        <p:nvSpPr>
          <p:cNvPr id="26" name="Google Shape;26;p7"/>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28" name="Shape 28"/>
        <p:cNvGrpSpPr/>
        <p:nvPr/>
      </p:nvGrpSpPr>
      <p:grpSpPr>
        <a:xfrm>
          <a:off x="0" y="0"/>
          <a:ext cx="0" cy="0"/>
          <a:chOff x="0" y="0"/>
          <a:chExt cx="0" cy="0"/>
        </a:xfrm>
      </p:grpSpPr>
      <p:sp>
        <p:nvSpPr>
          <p:cNvPr id="29" name="Google Shape;29;p8"/>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8"/>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1" name="Shape 31"/>
        <p:cNvGrpSpPr/>
        <p:nvPr/>
      </p:nvGrpSpPr>
      <p:grpSpPr>
        <a:xfrm>
          <a:off x="0" y="0"/>
          <a:ext cx="0" cy="0"/>
          <a:chOff x="0" y="0"/>
          <a:chExt cx="0" cy="0"/>
        </a:xfrm>
      </p:grpSpPr>
      <p:sp>
        <p:nvSpPr>
          <p:cNvPr id="32" name="Google Shape;32;p9"/>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9"/>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34" name="Shape 34"/>
        <p:cNvGrpSpPr/>
        <p:nvPr/>
      </p:nvGrpSpPr>
      <p:grpSpPr>
        <a:xfrm>
          <a:off x="0" y="0"/>
          <a:ext cx="0" cy="0"/>
          <a:chOff x="0" y="0"/>
          <a:chExt cx="0" cy="0"/>
        </a:xfrm>
      </p:grpSpPr>
      <p:sp>
        <p:nvSpPr>
          <p:cNvPr id="35" name="Google Shape;35;p10"/>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0"/>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5.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33.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9.png"/><Relationship Id="rId9"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52.png"/><Relationship Id="rId11" Type="http://schemas.openxmlformats.org/officeDocument/2006/relationships/image" Target="../media/image37.png"/><Relationship Id="rId10"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58.png"/><Relationship Id="rId5" Type="http://schemas.openxmlformats.org/officeDocument/2006/relationships/image" Target="../media/image51.png"/><Relationship Id="rId6" Type="http://schemas.openxmlformats.org/officeDocument/2006/relationships/image" Target="../media/image49.png"/><Relationship Id="rId7"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hyperlink" Target="https://cold-reduce-92880787.figma.site/" TargetMode="External"/><Relationship Id="rId4" Type="http://schemas.openxmlformats.org/officeDocument/2006/relationships/image" Target="../media/image78.png"/><Relationship Id="rId5"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 Id="rId3" Type="http://schemas.openxmlformats.org/officeDocument/2006/relationships/image" Target="../media/image69.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60.png"/><Relationship Id="rId4" Type="http://schemas.openxmlformats.org/officeDocument/2006/relationships/image" Target="../media/image68.png"/><Relationship Id="rId5" Type="http://schemas.openxmlformats.org/officeDocument/2006/relationships/image" Target="../media/image71.png"/><Relationship Id="rId6" Type="http://schemas.openxmlformats.org/officeDocument/2006/relationships/image" Target="../media/image65.png"/><Relationship Id="rId7" Type="http://schemas.openxmlformats.org/officeDocument/2006/relationships/image" Target="../media/image73.png"/><Relationship Id="rId8"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 Id="rId3"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image" Target="../media/image6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76.jpg"/><Relationship Id="rId4" Type="http://schemas.openxmlformats.org/officeDocument/2006/relationships/image" Target="../media/image2.png"/><Relationship Id="rId9" Type="http://schemas.openxmlformats.org/officeDocument/2006/relationships/image" Target="../media/image77.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5.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preencoded.png" id="127" name="Google Shape;127;p4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28" name="Google Shape;128;p40"/>
          <p:cNvSpPr/>
          <p:nvPr/>
        </p:nvSpPr>
        <p:spPr>
          <a:xfrm>
            <a:off x="793790" y="669488"/>
            <a:ext cx="7556421" cy="1700927"/>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Fraunces"/>
              <a:buNone/>
            </a:pPr>
            <a:r>
              <a:rPr b="0" i="0" lang="en-US" sz="3550" u="none" cap="none" strike="noStrike">
                <a:solidFill>
                  <a:srgbClr val="000000"/>
                </a:solidFill>
                <a:latin typeface="Fraunces"/>
                <a:ea typeface="Fraunces"/>
                <a:cs typeface="Fraunces"/>
                <a:sym typeface="Fraunces"/>
              </a:rPr>
              <a:t>Predicting Churn Timing and Measuring Notification Impact for Long-Tenured Wellness Users</a:t>
            </a:r>
            <a:endParaRPr b="0" i="0" sz="3550" u="none" cap="none" strike="noStrike"/>
          </a:p>
        </p:txBody>
      </p:sp>
      <p:sp>
        <p:nvSpPr>
          <p:cNvPr id="129" name="Google Shape;129;p40"/>
          <p:cNvSpPr/>
          <p:nvPr/>
        </p:nvSpPr>
        <p:spPr>
          <a:xfrm>
            <a:off x="793790" y="2642592"/>
            <a:ext cx="7556421"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400"/>
              <a:buFont typeface="Arial"/>
              <a:buNone/>
            </a:pPr>
            <a:r>
              <a:t/>
            </a:r>
            <a:endParaRPr b="0" i="0" sz="1400" u="none" cap="none" strike="noStrike"/>
          </a:p>
        </p:txBody>
      </p:sp>
      <p:sp>
        <p:nvSpPr>
          <p:cNvPr id="130" name="Google Shape;130;p40"/>
          <p:cNvSpPr/>
          <p:nvPr/>
        </p:nvSpPr>
        <p:spPr>
          <a:xfrm>
            <a:off x="793790" y="3376053"/>
            <a:ext cx="7556400" cy="8709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Using drift-based behavioral modeling and causal uplift analysis to identify groups who respond best to highlight notifications and extend their lifetime on the platform.</a:t>
            </a:r>
            <a:endParaRPr b="0" i="0" sz="1400" u="none" cap="none" strike="noStrike"/>
          </a:p>
        </p:txBody>
      </p:sp>
      <p:sp>
        <p:nvSpPr>
          <p:cNvPr id="131" name="Google Shape;131;p40"/>
          <p:cNvSpPr/>
          <p:nvPr/>
        </p:nvSpPr>
        <p:spPr>
          <a:xfrm>
            <a:off x="451726" y="5107949"/>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559"/>
              <a:buFont typeface="Epilogue"/>
              <a:buNone/>
            </a:pPr>
            <a:r>
              <a:rPr b="0" i="0" lang="en-US" sz="1559" u="none" cap="none" strike="noStrike">
                <a:solidFill>
                  <a:srgbClr val="5B6071"/>
                </a:solidFill>
                <a:latin typeface="Epilogue"/>
                <a:ea typeface="Epilogue"/>
                <a:cs typeface="Epilogue"/>
                <a:sym typeface="Epilogue"/>
              </a:rPr>
              <a:t>Team 3 - </a:t>
            </a:r>
            <a:r>
              <a:rPr lang="en-US" sz="1559">
                <a:solidFill>
                  <a:srgbClr val="5B6071"/>
                </a:solidFill>
                <a:latin typeface="Epilogue"/>
                <a:ea typeface="Epilogue"/>
                <a:cs typeface="Epilogue"/>
                <a:sym typeface="Epilogue"/>
              </a:rPr>
              <a:t>Agile Warriors</a:t>
            </a:r>
            <a:endParaRPr b="0" i="0" sz="1559" u="none" cap="none" strike="noStrike"/>
          </a:p>
        </p:txBody>
      </p:sp>
      <p:pic>
        <p:nvPicPr>
          <p:cNvPr descr="preencoded.png" id="132" name="Google Shape;132;p40"/>
          <p:cNvPicPr preferRelativeResize="0"/>
          <p:nvPr/>
        </p:nvPicPr>
        <p:blipFill rotWithShape="1">
          <a:blip r:embed="rId4">
            <a:alphaModFix/>
          </a:blip>
          <a:srcRect b="0" l="0" r="0" t="0"/>
          <a:stretch/>
        </p:blipFill>
        <p:spPr>
          <a:xfrm>
            <a:off x="451725" y="5723113"/>
            <a:ext cx="1440000" cy="1273800"/>
          </a:xfrm>
          <a:prstGeom prst="ellipse">
            <a:avLst/>
          </a:prstGeom>
          <a:noFill/>
          <a:ln>
            <a:noFill/>
          </a:ln>
        </p:spPr>
      </p:pic>
      <p:pic>
        <p:nvPicPr>
          <p:cNvPr descr="preencoded.png" id="133" name="Google Shape;133;p40"/>
          <p:cNvPicPr preferRelativeResize="0"/>
          <p:nvPr/>
        </p:nvPicPr>
        <p:blipFill rotWithShape="1">
          <a:blip r:embed="rId5">
            <a:alphaModFix/>
          </a:blip>
          <a:srcRect b="0" l="0" r="0" t="0"/>
          <a:stretch/>
        </p:blipFill>
        <p:spPr>
          <a:xfrm>
            <a:off x="2041600" y="5723113"/>
            <a:ext cx="1440000" cy="1273800"/>
          </a:xfrm>
          <a:prstGeom prst="ellipse">
            <a:avLst/>
          </a:prstGeom>
          <a:noFill/>
          <a:ln>
            <a:noFill/>
          </a:ln>
        </p:spPr>
      </p:pic>
      <p:pic>
        <p:nvPicPr>
          <p:cNvPr descr="preencoded.png" id="134" name="Google Shape;134;p40"/>
          <p:cNvPicPr preferRelativeResize="0"/>
          <p:nvPr/>
        </p:nvPicPr>
        <p:blipFill rotWithShape="1">
          <a:blip r:embed="rId6">
            <a:alphaModFix/>
          </a:blip>
          <a:srcRect b="0" l="0" r="0" t="0"/>
          <a:stretch/>
        </p:blipFill>
        <p:spPr>
          <a:xfrm>
            <a:off x="3631475" y="5723113"/>
            <a:ext cx="1440000" cy="1273800"/>
          </a:xfrm>
          <a:prstGeom prst="ellipse">
            <a:avLst/>
          </a:prstGeom>
          <a:noFill/>
          <a:ln>
            <a:noFill/>
          </a:ln>
        </p:spPr>
      </p:pic>
      <p:pic>
        <p:nvPicPr>
          <p:cNvPr descr="preencoded.png" id="135" name="Google Shape;135;p40"/>
          <p:cNvPicPr preferRelativeResize="0"/>
          <p:nvPr/>
        </p:nvPicPr>
        <p:blipFill rotWithShape="1">
          <a:blip r:embed="rId7">
            <a:alphaModFix/>
          </a:blip>
          <a:srcRect b="0" l="0" r="0" t="0"/>
          <a:stretch/>
        </p:blipFill>
        <p:spPr>
          <a:xfrm>
            <a:off x="5221350" y="5723113"/>
            <a:ext cx="1440000" cy="1273800"/>
          </a:xfrm>
          <a:prstGeom prst="ellipse">
            <a:avLst/>
          </a:prstGeom>
          <a:noFill/>
          <a:ln>
            <a:noFill/>
          </a:ln>
        </p:spPr>
      </p:pic>
      <p:pic>
        <p:nvPicPr>
          <p:cNvPr descr="preencoded.png" id="136" name="Google Shape;136;p40"/>
          <p:cNvPicPr preferRelativeResize="0"/>
          <p:nvPr/>
        </p:nvPicPr>
        <p:blipFill rotWithShape="1">
          <a:blip r:embed="rId8">
            <a:alphaModFix/>
          </a:blip>
          <a:srcRect b="0" l="0" r="0" t="0"/>
          <a:stretch/>
        </p:blipFill>
        <p:spPr>
          <a:xfrm>
            <a:off x="6811225" y="5723113"/>
            <a:ext cx="1440000" cy="1273800"/>
          </a:xfrm>
          <a:prstGeom prst="ellipse">
            <a:avLst/>
          </a:prstGeom>
          <a:noFill/>
          <a:ln>
            <a:noFill/>
          </a:ln>
        </p:spPr>
      </p:pic>
      <p:sp>
        <p:nvSpPr>
          <p:cNvPr id="137" name="Google Shape;137;p40"/>
          <p:cNvSpPr/>
          <p:nvPr/>
        </p:nvSpPr>
        <p:spPr>
          <a:xfrm>
            <a:off x="251876" y="7355682"/>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559"/>
              <a:buFont typeface="Epilogue"/>
              <a:buNone/>
            </a:pPr>
            <a:r>
              <a:rPr b="0" i="0" lang="en-US" sz="1559" u="none" cap="none" strike="noStrike">
                <a:solidFill>
                  <a:srgbClr val="5B6071"/>
                </a:solidFill>
                <a:latin typeface="Epilogue"/>
                <a:ea typeface="Epilogue"/>
                <a:cs typeface="Epilogue"/>
                <a:sym typeface="Epilogue"/>
              </a:rPr>
              <a:t>     Jess Penners, Yash Jadhav, Robert Nguyen, Fiona Yi-Chen, Madina Sainazarova </a:t>
            </a:r>
            <a:endParaRPr b="0" i="0" sz="1559" u="none" cap="none" strike="noStrike"/>
          </a:p>
        </p:txBody>
      </p:sp>
      <p:sp>
        <p:nvSpPr>
          <p:cNvPr id="138" name="Google Shape;138;p40"/>
          <p:cNvSpPr/>
          <p:nvPr/>
        </p:nvSpPr>
        <p:spPr>
          <a:xfrm>
            <a:off x="251876" y="7906201"/>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559"/>
              <a:buFont typeface="Arial"/>
              <a:buNone/>
            </a:pPr>
            <a:r>
              <a:t/>
            </a:r>
            <a:endParaRPr b="0" i="0" sz="1559"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descr="preencoded.png" id="323" name="Google Shape;323;p4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24" name="Google Shape;324;p49"/>
          <p:cNvSpPr/>
          <p:nvPr/>
        </p:nvSpPr>
        <p:spPr>
          <a:xfrm>
            <a:off x="793790" y="757476"/>
            <a:ext cx="7556421" cy="1204913"/>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00000"/>
              </a:buClr>
              <a:buSzPts val="3750"/>
              <a:buFont typeface="Fraunces"/>
              <a:buNone/>
            </a:pPr>
            <a:r>
              <a:rPr b="0" i="0" lang="en-US" sz="3750" u="none" cap="none" strike="noStrike">
                <a:solidFill>
                  <a:srgbClr val="000000"/>
                </a:solidFill>
                <a:latin typeface="Fraunces"/>
                <a:ea typeface="Fraunces"/>
                <a:cs typeface="Fraunces"/>
                <a:sym typeface="Fraunces"/>
              </a:rPr>
              <a:t>Data Understanding: Key Definitions</a:t>
            </a:r>
            <a:endParaRPr b="0" i="0" sz="3750" u="none" cap="none" strike="noStrike"/>
          </a:p>
        </p:txBody>
      </p:sp>
      <p:sp>
        <p:nvSpPr>
          <p:cNvPr id="325" name="Google Shape;325;p49"/>
          <p:cNvSpPr/>
          <p:nvPr/>
        </p:nvSpPr>
        <p:spPr>
          <a:xfrm>
            <a:off x="793790" y="2251591"/>
            <a:ext cx="3681770" cy="2822258"/>
          </a:xfrm>
          <a:prstGeom prst="roundRect">
            <a:avLst>
              <a:gd fmla="val 28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a:off x="994172" y="2451973"/>
            <a:ext cx="578406" cy="578406"/>
          </a:xfrm>
          <a:prstGeom prst="roundRect">
            <a:avLst>
              <a:gd fmla="val 15807384"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7" name="Google Shape;327;p49"/>
          <p:cNvPicPr preferRelativeResize="0"/>
          <p:nvPr/>
        </p:nvPicPr>
        <p:blipFill rotWithShape="1">
          <a:blip r:embed="rId4">
            <a:alphaModFix/>
          </a:blip>
          <a:srcRect b="0" l="0" r="0" t="0"/>
          <a:stretch/>
        </p:blipFill>
        <p:spPr>
          <a:xfrm>
            <a:off x="1153239" y="2611041"/>
            <a:ext cx="260271" cy="260271"/>
          </a:xfrm>
          <a:prstGeom prst="rect">
            <a:avLst/>
          </a:prstGeom>
          <a:noFill/>
          <a:ln>
            <a:noFill/>
          </a:ln>
        </p:spPr>
      </p:pic>
      <p:sp>
        <p:nvSpPr>
          <p:cNvPr id="328" name="Google Shape;328;p49"/>
          <p:cNvSpPr/>
          <p:nvPr/>
        </p:nvSpPr>
        <p:spPr>
          <a:xfrm>
            <a:off x="994172" y="3223141"/>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Notification Logic</a:t>
            </a:r>
            <a:endParaRPr b="0" i="0" sz="1850" u="none" cap="none" strike="noStrike"/>
          </a:p>
        </p:txBody>
      </p:sp>
      <p:sp>
        <p:nvSpPr>
          <p:cNvPr id="329" name="Google Shape;329;p49"/>
          <p:cNvSpPr/>
          <p:nvPr/>
        </p:nvSpPr>
        <p:spPr>
          <a:xfrm>
            <a:off x="994172" y="3639979"/>
            <a:ext cx="3281005" cy="123348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b="0" i="0" lang="en-US" sz="1500" u="none" cap="none" strike="noStrike">
                <a:solidFill>
                  <a:srgbClr val="5B6071"/>
                </a:solidFill>
                <a:latin typeface="Epilogue"/>
                <a:ea typeface="Epilogue"/>
                <a:cs typeface="Epilogue"/>
                <a:sym typeface="Epilogue"/>
              </a:rPr>
              <a:t>Users with 90+ day tenure are eligible for highlight notifications, randomized 50/50 to treatment/control.</a:t>
            </a:r>
            <a:endParaRPr b="0" i="0" sz="1500" u="none" cap="none" strike="noStrike"/>
          </a:p>
        </p:txBody>
      </p:sp>
      <p:sp>
        <p:nvSpPr>
          <p:cNvPr id="330" name="Google Shape;330;p49"/>
          <p:cNvSpPr/>
          <p:nvPr/>
        </p:nvSpPr>
        <p:spPr>
          <a:xfrm>
            <a:off x="4668322" y="2251591"/>
            <a:ext cx="3681889" cy="2822258"/>
          </a:xfrm>
          <a:prstGeom prst="roundRect">
            <a:avLst>
              <a:gd fmla="val 28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9"/>
          <p:cNvSpPr/>
          <p:nvPr/>
        </p:nvSpPr>
        <p:spPr>
          <a:xfrm>
            <a:off x="4868704" y="2451973"/>
            <a:ext cx="578406" cy="578406"/>
          </a:xfrm>
          <a:prstGeom prst="roundRect">
            <a:avLst>
              <a:gd fmla="val 15807384"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2" name="Google Shape;332;p49"/>
          <p:cNvPicPr preferRelativeResize="0"/>
          <p:nvPr/>
        </p:nvPicPr>
        <p:blipFill rotWithShape="1">
          <a:blip r:embed="rId5">
            <a:alphaModFix/>
          </a:blip>
          <a:srcRect b="0" l="0" r="0" t="0"/>
          <a:stretch/>
        </p:blipFill>
        <p:spPr>
          <a:xfrm>
            <a:off x="5027771" y="2611041"/>
            <a:ext cx="260271" cy="260271"/>
          </a:xfrm>
          <a:prstGeom prst="rect">
            <a:avLst/>
          </a:prstGeom>
          <a:noFill/>
          <a:ln>
            <a:noFill/>
          </a:ln>
        </p:spPr>
      </p:pic>
      <p:sp>
        <p:nvSpPr>
          <p:cNvPr id="333" name="Google Shape;333;p49"/>
          <p:cNvSpPr/>
          <p:nvPr/>
        </p:nvSpPr>
        <p:spPr>
          <a:xfrm>
            <a:off x="4868704" y="3223141"/>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Baseline Period</a:t>
            </a:r>
            <a:endParaRPr b="0" i="0" sz="1850" u="none" cap="none" strike="noStrike"/>
          </a:p>
        </p:txBody>
      </p:sp>
      <p:sp>
        <p:nvSpPr>
          <p:cNvPr id="334" name="Google Shape;334;p49"/>
          <p:cNvSpPr/>
          <p:nvPr/>
        </p:nvSpPr>
        <p:spPr>
          <a:xfrm>
            <a:off x="4868704" y="3639979"/>
            <a:ext cx="3281124" cy="92511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b="0" i="0" lang="en-US" sz="1500" u="none" cap="none" strike="noStrike">
                <a:solidFill>
                  <a:srgbClr val="5B6071"/>
                </a:solidFill>
                <a:latin typeface="Epilogue"/>
                <a:ea typeface="Epilogue"/>
                <a:cs typeface="Epilogue"/>
                <a:sym typeface="Epilogue"/>
              </a:rPr>
              <a:t>A 90-day baseline establishes normal user activity patterns before drift measurement.</a:t>
            </a:r>
            <a:endParaRPr b="0" i="0" sz="1500" u="none" cap="none" strike="noStrike"/>
          </a:p>
        </p:txBody>
      </p:sp>
      <p:sp>
        <p:nvSpPr>
          <p:cNvPr id="335" name="Google Shape;335;p49"/>
          <p:cNvSpPr/>
          <p:nvPr/>
        </p:nvSpPr>
        <p:spPr>
          <a:xfrm>
            <a:off x="793790" y="5266611"/>
            <a:ext cx="7556421" cy="2205514"/>
          </a:xfrm>
          <a:prstGeom prst="roundRect">
            <a:avLst>
              <a:gd fmla="val 3672"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9"/>
          <p:cNvSpPr/>
          <p:nvPr/>
        </p:nvSpPr>
        <p:spPr>
          <a:xfrm>
            <a:off x="994172" y="5466993"/>
            <a:ext cx="578406" cy="578406"/>
          </a:xfrm>
          <a:prstGeom prst="roundRect">
            <a:avLst>
              <a:gd fmla="val 15807384"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7" name="Google Shape;337;p49"/>
          <p:cNvPicPr preferRelativeResize="0"/>
          <p:nvPr/>
        </p:nvPicPr>
        <p:blipFill rotWithShape="1">
          <a:blip r:embed="rId6">
            <a:alphaModFix/>
          </a:blip>
          <a:srcRect b="0" l="0" r="0" t="0"/>
          <a:stretch/>
        </p:blipFill>
        <p:spPr>
          <a:xfrm>
            <a:off x="1153239" y="5626060"/>
            <a:ext cx="260271" cy="260271"/>
          </a:xfrm>
          <a:prstGeom prst="rect">
            <a:avLst/>
          </a:prstGeom>
          <a:noFill/>
          <a:ln>
            <a:noFill/>
          </a:ln>
        </p:spPr>
      </p:pic>
      <p:sp>
        <p:nvSpPr>
          <p:cNvPr id="338" name="Google Shape;338;p49"/>
          <p:cNvSpPr/>
          <p:nvPr/>
        </p:nvSpPr>
        <p:spPr>
          <a:xfrm>
            <a:off x="994172" y="6238161"/>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CTA Rate Definition</a:t>
            </a:r>
            <a:endParaRPr b="0" i="0" sz="1850" u="none" cap="none" strike="noStrike"/>
          </a:p>
        </p:txBody>
      </p:sp>
      <p:sp>
        <p:nvSpPr>
          <p:cNvPr id="339" name="Google Shape;339;p49"/>
          <p:cNvSpPr/>
          <p:nvPr/>
        </p:nvSpPr>
        <p:spPr>
          <a:xfrm>
            <a:off x="994172" y="6654998"/>
            <a:ext cx="7155656"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b="1" i="0" lang="en-US" sz="1500" u="none" cap="none" strike="noStrike">
                <a:solidFill>
                  <a:srgbClr val="5B6071"/>
                </a:solidFill>
                <a:latin typeface="Epilogue"/>
                <a:ea typeface="Epilogue"/>
                <a:cs typeface="Epilogue"/>
                <a:sym typeface="Epilogue"/>
              </a:rPr>
              <a:t>CTA Rate = sessions within 7 days of notification / notifications sent.</a:t>
            </a:r>
            <a:r>
              <a:rPr b="0" i="0" lang="en-US" sz="1500" u="none" cap="none" strike="noStrike">
                <a:solidFill>
                  <a:srgbClr val="5B6071"/>
                </a:solidFill>
                <a:latin typeface="Epilogue"/>
                <a:ea typeface="Epilogue"/>
                <a:cs typeface="Epilogue"/>
                <a:sym typeface="Epilogue"/>
              </a:rPr>
              <a:t> Measures immediate engagement.</a:t>
            </a:r>
            <a:endParaRPr b="0" i="0" sz="15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p:nvPr/>
        </p:nvSpPr>
        <p:spPr>
          <a:xfrm>
            <a:off x="793790" y="670203"/>
            <a:ext cx="13042821" cy="12758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000"/>
              <a:buFont typeface="Fraunces"/>
              <a:buNone/>
            </a:pPr>
            <a:r>
              <a:rPr b="0" i="0" lang="en-US" sz="4000" u="none" cap="none" strike="noStrike">
                <a:solidFill>
                  <a:srgbClr val="000000"/>
                </a:solidFill>
                <a:latin typeface="Fraunces"/>
                <a:ea typeface="Fraunces"/>
                <a:cs typeface="Fraunces"/>
                <a:sym typeface="Fraunces"/>
              </a:rPr>
              <a:t>Pairwise Correlation Patterns in Churn &amp; Wearable Behavior</a:t>
            </a:r>
            <a:endParaRPr b="0" i="0" sz="4000" u="none" cap="none" strike="noStrike"/>
          </a:p>
        </p:txBody>
      </p:sp>
      <p:sp>
        <p:nvSpPr>
          <p:cNvPr id="346" name="Google Shape;346;p50"/>
          <p:cNvSpPr/>
          <p:nvPr/>
        </p:nvSpPr>
        <p:spPr>
          <a:xfrm>
            <a:off x="793790" y="2456259"/>
            <a:ext cx="5173861"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000"/>
              <a:buFont typeface="Fraunces"/>
              <a:buNone/>
            </a:pPr>
            <a:r>
              <a:rPr b="0" i="0" lang="en-US" sz="2000" u="none" cap="none" strike="noStrike">
                <a:solidFill>
                  <a:srgbClr val="000000"/>
                </a:solidFill>
                <a:latin typeface="Fraunces"/>
                <a:ea typeface="Fraunces"/>
                <a:cs typeface="Fraunces"/>
                <a:sym typeface="Fraunces"/>
              </a:rPr>
              <a:t>General churn patterns (reference dataset)</a:t>
            </a:r>
            <a:endParaRPr b="0" i="0" sz="2000" u="none" cap="none" strike="noStrike"/>
          </a:p>
        </p:txBody>
      </p:sp>
      <p:pic>
        <p:nvPicPr>
          <p:cNvPr descr="preencoded.png" id="347" name="Google Shape;347;p50"/>
          <p:cNvPicPr preferRelativeResize="0"/>
          <p:nvPr/>
        </p:nvPicPr>
        <p:blipFill rotWithShape="1">
          <a:blip r:embed="rId3">
            <a:alphaModFix/>
          </a:blip>
          <a:srcRect b="0" l="0" r="0" t="0"/>
          <a:stretch/>
        </p:blipFill>
        <p:spPr>
          <a:xfrm>
            <a:off x="793790" y="3004661"/>
            <a:ext cx="5645110" cy="3161228"/>
          </a:xfrm>
          <a:prstGeom prst="rect">
            <a:avLst/>
          </a:prstGeom>
          <a:noFill/>
          <a:ln>
            <a:noFill/>
          </a:ln>
        </p:spPr>
      </p:pic>
      <p:sp>
        <p:nvSpPr>
          <p:cNvPr id="348" name="Google Shape;348;p50"/>
          <p:cNvSpPr/>
          <p:nvPr/>
        </p:nvSpPr>
        <p:spPr>
          <a:xfrm>
            <a:off x="793790" y="6395442"/>
            <a:ext cx="6272451"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5B6071"/>
              </a:buClr>
              <a:buSzPts val="1600"/>
              <a:buFont typeface="Epilogue"/>
              <a:buNone/>
            </a:pPr>
            <a:r>
              <a:rPr b="0" i="0" lang="en-US" sz="1600" u="none" cap="none" strike="noStrike">
                <a:solidFill>
                  <a:srgbClr val="5B6071"/>
                </a:solidFill>
                <a:latin typeface="Epilogue"/>
                <a:ea typeface="Epilogue"/>
                <a:cs typeface="Epilogue"/>
                <a:sym typeface="Epilogue"/>
              </a:rPr>
              <a:t>Churn decreases with higher tenure, contract length, and class frequency — consistent with subscription churn research.</a:t>
            </a:r>
            <a:endParaRPr b="0" i="0" sz="1600" u="none" cap="none" strike="noStrike"/>
          </a:p>
        </p:txBody>
      </p:sp>
      <p:sp>
        <p:nvSpPr>
          <p:cNvPr id="349" name="Google Shape;349;p50"/>
          <p:cNvSpPr/>
          <p:nvPr/>
        </p:nvSpPr>
        <p:spPr>
          <a:xfrm>
            <a:off x="7571780" y="2456259"/>
            <a:ext cx="6272451" cy="63769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000"/>
              <a:buFont typeface="Fraunces"/>
              <a:buNone/>
            </a:pPr>
            <a:r>
              <a:rPr b="0" i="0" lang="en-US" sz="2000" u="none" cap="none" strike="noStrike">
                <a:solidFill>
                  <a:srgbClr val="000000"/>
                </a:solidFill>
                <a:latin typeface="Fraunces"/>
                <a:ea typeface="Fraunces"/>
                <a:cs typeface="Fraunces"/>
                <a:sym typeface="Fraunces"/>
              </a:rPr>
              <a:t>Wearable activity patterns (Apple Watch style dataset)</a:t>
            </a:r>
            <a:endParaRPr b="0" i="0" sz="2000" u="none" cap="none" strike="noStrike"/>
          </a:p>
        </p:txBody>
      </p:sp>
      <p:pic>
        <p:nvPicPr>
          <p:cNvPr descr="preencoded.png" id="350" name="Google Shape;350;p50"/>
          <p:cNvPicPr preferRelativeResize="0"/>
          <p:nvPr/>
        </p:nvPicPr>
        <p:blipFill rotWithShape="1">
          <a:blip r:embed="rId4">
            <a:alphaModFix/>
          </a:blip>
          <a:srcRect b="0" l="0" r="0" t="0"/>
          <a:stretch/>
        </p:blipFill>
        <p:spPr>
          <a:xfrm>
            <a:off x="7571780" y="3323511"/>
            <a:ext cx="5645110" cy="3161228"/>
          </a:xfrm>
          <a:prstGeom prst="rect">
            <a:avLst/>
          </a:prstGeom>
          <a:noFill/>
          <a:ln>
            <a:noFill/>
          </a:ln>
        </p:spPr>
      </p:pic>
      <p:sp>
        <p:nvSpPr>
          <p:cNvPr id="351" name="Google Shape;351;p50"/>
          <p:cNvSpPr/>
          <p:nvPr/>
        </p:nvSpPr>
        <p:spPr>
          <a:xfrm>
            <a:off x="7571780" y="6714292"/>
            <a:ext cx="6272451" cy="65341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5B6071"/>
              </a:buClr>
              <a:buSzPts val="1600"/>
              <a:buFont typeface="Epilogue"/>
              <a:buNone/>
            </a:pPr>
            <a:r>
              <a:rPr b="0" i="0" lang="en-US" sz="1600" u="none" cap="none" strike="noStrike">
                <a:solidFill>
                  <a:srgbClr val="5B6071"/>
                </a:solidFill>
                <a:latin typeface="Epilogue"/>
                <a:ea typeface="Epilogue"/>
                <a:cs typeface="Epilogue"/>
                <a:sym typeface="Epilogue"/>
              </a:rPr>
              <a:t>Wearable activity shows expected correlations: steps and distance, and intensity with heart rate.</a:t>
            </a:r>
            <a:endParaRPr b="0" i="0" sz="160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descr="preencoded.png" id="357" name="Google Shape;357;p5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58" name="Google Shape;358;p51"/>
          <p:cNvSpPr/>
          <p:nvPr/>
        </p:nvSpPr>
        <p:spPr>
          <a:xfrm>
            <a:off x="710208" y="558641"/>
            <a:ext cx="4103132" cy="412194"/>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000000"/>
              </a:buClr>
              <a:buSzPts val="2550"/>
              <a:buFont typeface="Fraunces"/>
              <a:buNone/>
            </a:pPr>
            <a:r>
              <a:rPr b="0" i="0" lang="en-US" sz="2550" u="none" cap="none" strike="noStrike">
                <a:solidFill>
                  <a:srgbClr val="000000"/>
                </a:solidFill>
                <a:latin typeface="Fraunces"/>
                <a:ea typeface="Fraunces"/>
                <a:cs typeface="Fraunces"/>
                <a:sym typeface="Fraunces"/>
              </a:rPr>
              <a:t>User Population Overview</a:t>
            </a:r>
            <a:endParaRPr b="0" i="0" sz="2550" u="none" cap="none" strike="noStrike"/>
          </a:p>
        </p:txBody>
      </p:sp>
      <p:sp>
        <p:nvSpPr>
          <p:cNvPr id="359" name="Google Shape;359;p51"/>
          <p:cNvSpPr/>
          <p:nvPr/>
        </p:nvSpPr>
        <p:spPr>
          <a:xfrm>
            <a:off x="710208" y="1168598"/>
            <a:ext cx="7723584" cy="1049060"/>
          </a:xfrm>
          <a:prstGeom prst="roundRect">
            <a:avLst>
              <a:gd fmla="val 528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1"/>
          <p:cNvSpPr/>
          <p:nvPr/>
        </p:nvSpPr>
        <p:spPr>
          <a:xfrm>
            <a:off x="725448" y="1183838"/>
            <a:ext cx="527566" cy="1018580"/>
          </a:xfrm>
          <a:prstGeom prst="roundRect">
            <a:avLst>
              <a:gd fmla="val 7036"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1"/>
          <p:cNvSpPr/>
          <p:nvPr/>
        </p:nvSpPr>
        <p:spPr>
          <a:xfrm>
            <a:off x="1384816" y="1315641"/>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10K</a:t>
            </a:r>
            <a:endParaRPr b="0" i="0" sz="1250" u="none" cap="none" strike="noStrike"/>
          </a:p>
        </p:txBody>
      </p:sp>
      <p:sp>
        <p:nvSpPr>
          <p:cNvPr id="362" name="Google Shape;362;p51"/>
          <p:cNvSpPr/>
          <p:nvPr/>
        </p:nvSpPr>
        <p:spPr>
          <a:xfrm>
            <a:off x="1384816" y="1574483"/>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Long-Tenured Users</a:t>
            </a:r>
            <a:endParaRPr b="0" i="0" sz="1250" u="none" cap="none" strike="noStrike"/>
          </a:p>
        </p:txBody>
      </p:sp>
      <p:sp>
        <p:nvSpPr>
          <p:cNvPr id="363" name="Google Shape;363;p51"/>
          <p:cNvSpPr/>
          <p:nvPr/>
        </p:nvSpPr>
        <p:spPr>
          <a:xfrm>
            <a:off x="1384816" y="1859637"/>
            <a:ext cx="6901934" cy="210979"/>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Total population analyzed in the study</a:t>
            </a:r>
            <a:endParaRPr b="0" i="0" sz="1000" u="none" cap="none" strike="noStrike"/>
          </a:p>
        </p:txBody>
      </p:sp>
      <p:sp>
        <p:nvSpPr>
          <p:cNvPr id="364" name="Google Shape;364;p51"/>
          <p:cNvSpPr/>
          <p:nvPr/>
        </p:nvSpPr>
        <p:spPr>
          <a:xfrm>
            <a:off x="710208" y="2349460"/>
            <a:ext cx="7723584" cy="1049060"/>
          </a:xfrm>
          <a:prstGeom prst="roundRect">
            <a:avLst>
              <a:gd fmla="val 528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1"/>
          <p:cNvSpPr/>
          <p:nvPr/>
        </p:nvSpPr>
        <p:spPr>
          <a:xfrm>
            <a:off x="725448" y="2364700"/>
            <a:ext cx="527566" cy="1018580"/>
          </a:xfrm>
          <a:prstGeom prst="roundRect">
            <a:avLst>
              <a:gd fmla="val 7036"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1"/>
          <p:cNvSpPr/>
          <p:nvPr/>
        </p:nvSpPr>
        <p:spPr>
          <a:xfrm>
            <a:off x="1384816" y="2496503"/>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51.65%</a:t>
            </a:r>
            <a:endParaRPr b="0" i="0" sz="1250" u="none" cap="none" strike="noStrike"/>
          </a:p>
        </p:txBody>
      </p:sp>
      <p:sp>
        <p:nvSpPr>
          <p:cNvPr id="367" name="Google Shape;367;p51"/>
          <p:cNvSpPr/>
          <p:nvPr/>
        </p:nvSpPr>
        <p:spPr>
          <a:xfrm>
            <a:off x="1384816" y="2755344"/>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Male Users</a:t>
            </a:r>
            <a:endParaRPr b="0" i="0" sz="1250" u="none" cap="none" strike="noStrike"/>
          </a:p>
        </p:txBody>
      </p:sp>
      <p:sp>
        <p:nvSpPr>
          <p:cNvPr id="368" name="Google Shape;368;p51"/>
          <p:cNvSpPr/>
          <p:nvPr/>
        </p:nvSpPr>
        <p:spPr>
          <a:xfrm>
            <a:off x="1384816" y="3040499"/>
            <a:ext cx="6901934" cy="210979"/>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Gender distribution in the cohort</a:t>
            </a:r>
            <a:endParaRPr b="0" i="0" sz="1000" u="none" cap="none" strike="noStrike"/>
          </a:p>
        </p:txBody>
      </p:sp>
      <p:sp>
        <p:nvSpPr>
          <p:cNvPr id="369" name="Google Shape;369;p51"/>
          <p:cNvSpPr/>
          <p:nvPr/>
        </p:nvSpPr>
        <p:spPr>
          <a:xfrm>
            <a:off x="710208" y="3530322"/>
            <a:ext cx="7723584" cy="1049060"/>
          </a:xfrm>
          <a:prstGeom prst="roundRect">
            <a:avLst>
              <a:gd fmla="val 528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1"/>
          <p:cNvSpPr/>
          <p:nvPr/>
        </p:nvSpPr>
        <p:spPr>
          <a:xfrm>
            <a:off x="725448" y="3545562"/>
            <a:ext cx="527566" cy="1018580"/>
          </a:xfrm>
          <a:prstGeom prst="roundRect">
            <a:avLst>
              <a:gd fmla="val 7036"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1"/>
          <p:cNvSpPr/>
          <p:nvPr/>
        </p:nvSpPr>
        <p:spPr>
          <a:xfrm>
            <a:off x="1384816" y="3677364"/>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46.25%</a:t>
            </a:r>
            <a:endParaRPr b="0" i="0" sz="1250" u="none" cap="none" strike="noStrike"/>
          </a:p>
        </p:txBody>
      </p:sp>
      <p:sp>
        <p:nvSpPr>
          <p:cNvPr id="372" name="Google Shape;372;p51"/>
          <p:cNvSpPr/>
          <p:nvPr/>
        </p:nvSpPr>
        <p:spPr>
          <a:xfrm>
            <a:off x="1384816" y="3936206"/>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Female Users</a:t>
            </a:r>
            <a:endParaRPr b="0" i="0" sz="1250" u="none" cap="none" strike="noStrike"/>
          </a:p>
        </p:txBody>
      </p:sp>
      <p:sp>
        <p:nvSpPr>
          <p:cNvPr id="373" name="Google Shape;373;p51"/>
          <p:cNvSpPr/>
          <p:nvPr/>
        </p:nvSpPr>
        <p:spPr>
          <a:xfrm>
            <a:off x="1384816" y="4221361"/>
            <a:ext cx="6901934" cy="210979"/>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Balanced representation across genders</a:t>
            </a:r>
            <a:endParaRPr b="0" i="0" sz="1000" u="none" cap="none" strike="noStrike"/>
          </a:p>
        </p:txBody>
      </p:sp>
      <p:sp>
        <p:nvSpPr>
          <p:cNvPr id="374" name="Google Shape;374;p51"/>
          <p:cNvSpPr/>
          <p:nvPr/>
        </p:nvSpPr>
        <p:spPr>
          <a:xfrm>
            <a:off x="710208" y="4777145"/>
            <a:ext cx="3232547" cy="247293"/>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000000"/>
              </a:buClr>
              <a:buSzPts val="1550"/>
              <a:buFont typeface="Fraunces"/>
              <a:buNone/>
            </a:pPr>
            <a:r>
              <a:rPr b="0" i="0" lang="en-US" sz="1550" u="none" cap="none" strike="noStrike">
                <a:solidFill>
                  <a:srgbClr val="000000"/>
                </a:solidFill>
                <a:latin typeface="Fraunces"/>
                <a:ea typeface="Fraunces"/>
                <a:cs typeface="Fraunces"/>
                <a:sym typeface="Fraunces"/>
              </a:rPr>
              <a:t>Notification Assignment at Day 90</a:t>
            </a:r>
            <a:endParaRPr b="0" i="0" sz="1550" u="none" cap="none" strike="noStrike"/>
          </a:p>
        </p:txBody>
      </p:sp>
      <p:sp>
        <p:nvSpPr>
          <p:cNvPr id="375" name="Google Shape;375;p51"/>
          <p:cNvSpPr/>
          <p:nvPr/>
        </p:nvSpPr>
        <p:spPr>
          <a:xfrm>
            <a:off x="710208" y="5436394"/>
            <a:ext cx="3033593" cy="164783"/>
          </a:xfrm>
          <a:prstGeom prst="roundRect">
            <a:avLst>
              <a:gd fmla="val 33623"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1"/>
          <p:cNvSpPr/>
          <p:nvPr/>
        </p:nvSpPr>
        <p:spPr>
          <a:xfrm>
            <a:off x="710208" y="5436394"/>
            <a:ext cx="1360170" cy="164783"/>
          </a:xfrm>
          <a:prstGeom prst="roundRect">
            <a:avLst>
              <a:gd fmla="val 33623"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1"/>
          <p:cNvSpPr/>
          <p:nvPr/>
        </p:nvSpPr>
        <p:spPr>
          <a:xfrm>
            <a:off x="3842623" y="5436394"/>
            <a:ext cx="568523" cy="16478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44.84%</a:t>
            </a:r>
            <a:endParaRPr b="0" i="0" sz="1250" u="none" cap="none" strike="noStrike"/>
          </a:p>
        </p:txBody>
      </p:sp>
      <p:sp>
        <p:nvSpPr>
          <p:cNvPr id="378" name="Google Shape;378;p51"/>
          <p:cNvSpPr/>
          <p:nvPr/>
        </p:nvSpPr>
        <p:spPr>
          <a:xfrm>
            <a:off x="710208" y="5765840"/>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Treatment Group</a:t>
            </a:r>
            <a:endParaRPr b="0" i="0" sz="1250" u="none" cap="none" strike="noStrike"/>
          </a:p>
        </p:txBody>
      </p:sp>
      <p:sp>
        <p:nvSpPr>
          <p:cNvPr id="379" name="Google Shape;379;p51"/>
          <p:cNvSpPr/>
          <p:nvPr/>
        </p:nvSpPr>
        <p:spPr>
          <a:xfrm>
            <a:off x="710208" y="6103739"/>
            <a:ext cx="3700939" cy="210979"/>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4,484 users received highlight notifications</a:t>
            </a:r>
            <a:endParaRPr b="0" i="0" sz="1000" u="none" cap="none" strike="noStrike"/>
          </a:p>
        </p:txBody>
      </p:sp>
      <p:sp>
        <p:nvSpPr>
          <p:cNvPr id="380" name="Google Shape;380;p51"/>
          <p:cNvSpPr/>
          <p:nvPr/>
        </p:nvSpPr>
        <p:spPr>
          <a:xfrm>
            <a:off x="710208" y="6644283"/>
            <a:ext cx="3069431" cy="164783"/>
          </a:xfrm>
          <a:prstGeom prst="roundRect">
            <a:avLst>
              <a:gd fmla="val 33623"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1"/>
          <p:cNvSpPr/>
          <p:nvPr/>
        </p:nvSpPr>
        <p:spPr>
          <a:xfrm>
            <a:off x="710208" y="6644283"/>
            <a:ext cx="1693069" cy="164783"/>
          </a:xfrm>
          <a:prstGeom prst="roundRect">
            <a:avLst>
              <a:gd fmla="val 33623"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1"/>
          <p:cNvSpPr/>
          <p:nvPr/>
        </p:nvSpPr>
        <p:spPr>
          <a:xfrm>
            <a:off x="3878461" y="6644283"/>
            <a:ext cx="532686" cy="16478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55.16%</a:t>
            </a:r>
            <a:endParaRPr b="0" i="0" sz="1250" u="none" cap="none" strike="noStrike"/>
          </a:p>
        </p:txBody>
      </p:sp>
      <p:sp>
        <p:nvSpPr>
          <p:cNvPr id="383" name="Google Shape;383;p51"/>
          <p:cNvSpPr/>
          <p:nvPr/>
        </p:nvSpPr>
        <p:spPr>
          <a:xfrm>
            <a:off x="710208" y="6973729"/>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Control Group</a:t>
            </a:r>
            <a:endParaRPr b="0" i="0" sz="1250" u="none" cap="none" strike="noStrike"/>
          </a:p>
        </p:txBody>
      </p:sp>
      <p:sp>
        <p:nvSpPr>
          <p:cNvPr id="384" name="Google Shape;384;p51"/>
          <p:cNvSpPr/>
          <p:nvPr/>
        </p:nvSpPr>
        <p:spPr>
          <a:xfrm>
            <a:off x="710208" y="7311628"/>
            <a:ext cx="3700939" cy="210979"/>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5,516 users in control without notifications</a:t>
            </a:r>
            <a:endParaRPr b="0" i="0" sz="1000" u="none" cap="none" strike="noStrike"/>
          </a:p>
        </p:txBody>
      </p:sp>
      <p:sp>
        <p:nvSpPr>
          <p:cNvPr id="385" name="Google Shape;385;p51"/>
          <p:cNvSpPr/>
          <p:nvPr/>
        </p:nvSpPr>
        <p:spPr>
          <a:xfrm>
            <a:off x="4740473" y="5340906"/>
            <a:ext cx="3700939" cy="843915"/>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The randomized assignment creates a clean experimental design, enabling causal inference about notification impact. The slight imbalance is within acceptable ranges for statistical analysis.</a:t>
            </a:r>
            <a:endParaRPr b="0" i="0" sz="100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preencoded.png" id="391" name="Google Shape;391;p5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92" name="Google Shape;392;p52"/>
          <p:cNvSpPr/>
          <p:nvPr/>
        </p:nvSpPr>
        <p:spPr>
          <a:xfrm>
            <a:off x="793790" y="688777"/>
            <a:ext cx="7045047"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Fraunces"/>
              <a:buNone/>
            </a:pPr>
            <a:r>
              <a:rPr b="0" i="0" lang="en-US" sz="3550" u="none" cap="none" strike="noStrike">
                <a:solidFill>
                  <a:srgbClr val="000000"/>
                </a:solidFill>
                <a:latin typeface="Fraunces"/>
                <a:ea typeface="Fraunces"/>
                <a:cs typeface="Fraunces"/>
                <a:sym typeface="Fraunces"/>
              </a:rPr>
              <a:t>Notification Engagement Impact</a:t>
            </a:r>
            <a:endParaRPr b="0" i="0" sz="3550" u="none" cap="none" strike="noStrike"/>
          </a:p>
        </p:txBody>
      </p:sp>
      <p:sp>
        <p:nvSpPr>
          <p:cNvPr id="393" name="Google Shape;393;p52"/>
          <p:cNvSpPr/>
          <p:nvPr/>
        </p:nvSpPr>
        <p:spPr>
          <a:xfrm>
            <a:off x="793790" y="1328261"/>
            <a:ext cx="3754874"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Immediate Response Metrics</a:t>
            </a:r>
            <a:endParaRPr b="0" i="0" sz="2100" u="none" cap="none" strike="noStrike"/>
          </a:p>
        </p:txBody>
      </p:sp>
      <p:sp>
        <p:nvSpPr>
          <p:cNvPr id="394" name="Google Shape;394;p52"/>
          <p:cNvSpPr/>
          <p:nvPr/>
        </p:nvSpPr>
        <p:spPr>
          <a:xfrm>
            <a:off x="793790" y="1940600"/>
            <a:ext cx="3687485" cy="2221825"/>
          </a:xfrm>
          <a:prstGeom prst="roundRect">
            <a:avLst>
              <a:gd fmla="val 19601"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2"/>
          <p:cNvSpPr/>
          <p:nvPr/>
        </p:nvSpPr>
        <p:spPr>
          <a:xfrm>
            <a:off x="982861" y="2129671"/>
            <a:ext cx="244471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Session Frequency Lift</a:t>
            </a:r>
            <a:endParaRPr b="0" i="0" sz="1750" u="none" cap="none" strike="noStrike"/>
          </a:p>
        </p:txBody>
      </p:sp>
      <p:sp>
        <p:nvSpPr>
          <p:cNvPr id="396" name="Google Shape;396;p52"/>
          <p:cNvSpPr/>
          <p:nvPr/>
        </p:nvSpPr>
        <p:spPr>
          <a:xfrm>
            <a:off x="982861" y="2521982"/>
            <a:ext cx="3309342" cy="116109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Users who engage with notifications show an average </a:t>
            </a:r>
            <a:r>
              <a:rPr b="1" i="0" lang="en-US" sz="1400" u="none" cap="none" strike="noStrike">
                <a:solidFill>
                  <a:srgbClr val="FC6558"/>
                </a:solidFill>
                <a:latin typeface="Epilogue"/>
                <a:ea typeface="Epilogue"/>
                <a:cs typeface="Epilogue"/>
                <a:sym typeface="Epilogue"/>
              </a:rPr>
              <a:t>225% increase</a:t>
            </a:r>
            <a:r>
              <a:rPr b="0" i="0" lang="en-US" sz="1400" u="none" cap="none" strike="noStrike">
                <a:solidFill>
                  <a:srgbClr val="5B6071"/>
                </a:solidFill>
                <a:latin typeface="Epilogue"/>
                <a:ea typeface="Epilogue"/>
                <a:cs typeface="Epilogue"/>
                <a:sym typeface="Epilogue"/>
              </a:rPr>
              <a:t> in sessions during the 7 days following notification delivery.</a:t>
            </a:r>
            <a:endParaRPr b="0" i="0" sz="1400" u="none" cap="none" strike="noStrike"/>
          </a:p>
        </p:txBody>
      </p:sp>
      <p:sp>
        <p:nvSpPr>
          <p:cNvPr id="397" name="Google Shape;397;p52"/>
          <p:cNvSpPr/>
          <p:nvPr/>
        </p:nvSpPr>
        <p:spPr>
          <a:xfrm>
            <a:off x="4662726" y="1940600"/>
            <a:ext cx="3687485" cy="2221825"/>
          </a:xfrm>
          <a:prstGeom prst="roundRect">
            <a:avLst>
              <a:gd fmla="val 19601"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2"/>
          <p:cNvSpPr/>
          <p:nvPr/>
        </p:nvSpPr>
        <p:spPr>
          <a:xfrm>
            <a:off x="4851797" y="2129671"/>
            <a:ext cx="2912388"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Workout Style Consistency</a:t>
            </a:r>
            <a:endParaRPr b="0" i="0" sz="1750" u="none" cap="none" strike="noStrike"/>
          </a:p>
        </p:txBody>
      </p:sp>
      <p:sp>
        <p:nvSpPr>
          <p:cNvPr id="399" name="Google Shape;399;p52"/>
          <p:cNvSpPr/>
          <p:nvPr/>
        </p:nvSpPr>
        <p:spPr>
          <a:xfrm>
            <a:off x="4851797" y="2521982"/>
            <a:ext cx="3309342" cy="1451372"/>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Session duration and intensity distribution remain </a:t>
            </a:r>
            <a:r>
              <a:rPr b="1" i="0" lang="en-US" sz="1400" u="none" cap="none" strike="noStrike">
                <a:solidFill>
                  <a:srgbClr val="5B6071"/>
                </a:solidFill>
                <a:latin typeface="Epilogue"/>
                <a:ea typeface="Epilogue"/>
                <a:cs typeface="Epilogue"/>
                <a:sym typeface="Epilogue"/>
              </a:rPr>
              <a:t>stable</a:t>
            </a:r>
            <a:r>
              <a:rPr b="0" i="0" lang="en-US" sz="1400" u="none" cap="none" strike="noStrike">
                <a:solidFill>
                  <a:srgbClr val="5B6071"/>
                </a:solidFill>
                <a:latin typeface="Epilogue"/>
                <a:ea typeface="Epilogue"/>
                <a:cs typeface="Epilogue"/>
                <a:sym typeface="Epilogue"/>
              </a:rPr>
              <a:t> — notifications bring users back without fundamentally changing their exercise preferences.</a:t>
            </a:r>
            <a:endParaRPr b="0" i="0" sz="1400" u="none" cap="none" strike="noStrike"/>
          </a:p>
        </p:txBody>
      </p:sp>
      <p:sp>
        <p:nvSpPr>
          <p:cNvPr id="400" name="Google Shape;400;p52"/>
          <p:cNvSpPr/>
          <p:nvPr/>
        </p:nvSpPr>
        <p:spPr>
          <a:xfrm>
            <a:off x="793790" y="4343876"/>
            <a:ext cx="7556421" cy="1641277"/>
          </a:xfrm>
          <a:prstGeom prst="roundRect">
            <a:avLst>
              <a:gd fmla="val 26535"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2"/>
          <p:cNvSpPr/>
          <p:nvPr/>
        </p:nvSpPr>
        <p:spPr>
          <a:xfrm>
            <a:off x="982861" y="4532948"/>
            <a:ext cx="2771894"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Behavioral Interpretation</a:t>
            </a:r>
            <a:endParaRPr b="0" i="0" sz="1750" u="none" cap="none" strike="noStrike"/>
          </a:p>
        </p:txBody>
      </p:sp>
      <p:sp>
        <p:nvSpPr>
          <p:cNvPr id="402" name="Google Shape;402;p52"/>
          <p:cNvSpPr/>
          <p:nvPr/>
        </p:nvSpPr>
        <p:spPr>
          <a:xfrm>
            <a:off x="982861" y="4925258"/>
            <a:ext cx="7178278" cy="87082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Highlight notifications act as </a:t>
            </a:r>
            <a:r>
              <a:rPr b="1" i="0" lang="en-US" sz="1400" u="none" cap="none" strike="noStrike">
                <a:solidFill>
                  <a:srgbClr val="5B6071"/>
                </a:solidFill>
                <a:latin typeface="Epilogue"/>
                <a:ea typeface="Epilogue"/>
                <a:cs typeface="Epilogue"/>
                <a:sym typeface="Epilogue"/>
              </a:rPr>
              <a:t>reactivation triggers</a:t>
            </a:r>
            <a:r>
              <a:rPr b="0" i="0" lang="en-US" sz="1400" u="none" cap="none" strike="noStrike">
                <a:solidFill>
                  <a:srgbClr val="5B6071"/>
                </a:solidFill>
                <a:latin typeface="Epilogue"/>
                <a:ea typeface="Epilogue"/>
                <a:cs typeface="Epilogue"/>
                <a:sym typeface="Epilogue"/>
              </a:rPr>
              <a:t> rather than behavior modifiers, effectively reminding users of platform value without forcing habit changes.</a:t>
            </a:r>
            <a:endParaRPr b="0" i="0" sz="1400" u="none" cap="none" strike="noStrike"/>
          </a:p>
        </p:txBody>
      </p:sp>
      <p:sp>
        <p:nvSpPr>
          <p:cNvPr id="403" name="Google Shape;403;p52"/>
          <p:cNvSpPr/>
          <p:nvPr/>
        </p:nvSpPr>
        <p:spPr>
          <a:xfrm>
            <a:off x="793790" y="6189226"/>
            <a:ext cx="7556421" cy="1351598"/>
          </a:xfrm>
          <a:prstGeom prst="roundRect">
            <a:avLst>
              <a:gd fmla="val 5639" name="adj"/>
            </a:avLst>
          </a:prstGeom>
          <a:solidFill>
            <a:srgbClr val="C9D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4" name="Google Shape;404;p52"/>
          <p:cNvPicPr preferRelativeResize="0"/>
          <p:nvPr/>
        </p:nvPicPr>
        <p:blipFill rotWithShape="1">
          <a:blip r:embed="rId4">
            <a:alphaModFix/>
          </a:blip>
          <a:srcRect b="0" l="0" r="0" t="0"/>
          <a:stretch/>
        </p:blipFill>
        <p:spPr>
          <a:xfrm>
            <a:off x="975241" y="6447711"/>
            <a:ext cx="226814" cy="181451"/>
          </a:xfrm>
          <a:prstGeom prst="rect">
            <a:avLst/>
          </a:prstGeom>
          <a:noFill/>
          <a:ln>
            <a:noFill/>
          </a:ln>
        </p:spPr>
      </p:pic>
      <p:sp>
        <p:nvSpPr>
          <p:cNvPr id="405" name="Google Shape;405;p52"/>
          <p:cNvSpPr/>
          <p:nvPr/>
        </p:nvSpPr>
        <p:spPr>
          <a:xfrm>
            <a:off x="1383506" y="6416040"/>
            <a:ext cx="6785253" cy="87082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00"/>
              </a:buClr>
              <a:buSzPts val="1400"/>
              <a:buFont typeface="Epilogue"/>
              <a:buNone/>
            </a:pPr>
            <a:r>
              <a:rPr b="1" i="0" lang="en-US" sz="1400" u="none" cap="none" strike="noStrike">
                <a:solidFill>
                  <a:srgbClr val="000000"/>
                </a:solidFill>
                <a:latin typeface="Epilogue"/>
                <a:ea typeface="Epilogue"/>
                <a:cs typeface="Epilogue"/>
                <a:sym typeface="Epilogue"/>
              </a:rPr>
              <a:t>Key Insight:</a:t>
            </a:r>
            <a:r>
              <a:rPr b="0" i="0" lang="en-US" sz="1400" u="none" cap="none" strike="noStrike">
                <a:solidFill>
                  <a:srgbClr val="000000"/>
                </a:solidFill>
                <a:latin typeface="Epilogue"/>
                <a:ea typeface="Epilogue"/>
                <a:cs typeface="Epilogue"/>
                <a:sym typeface="Epilogue"/>
              </a:rPr>
              <a:t> The CTA-based engagement definition focuses on actual behavior change (session starts) rather than passive notification views, providing a true measure of impact.</a:t>
            </a:r>
            <a:endParaRPr b="0" i="0" sz="14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p:nvPr/>
        </p:nvSpPr>
        <p:spPr>
          <a:xfrm>
            <a:off x="793790" y="709851"/>
            <a:ext cx="5220891" cy="460772"/>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High-Response User Segment</a:t>
            </a:r>
            <a:endParaRPr b="0" i="0" sz="2900" u="none" cap="none" strike="noStrike"/>
          </a:p>
        </p:txBody>
      </p:sp>
      <p:sp>
        <p:nvSpPr>
          <p:cNvPr id="412" name="Google Shape;412;p53"/>
          <p:cNvSpPr/>
          <p:nvPr/>
        </p:nvSpPr>
        <p:spPr>
          <a:xfrm>
            <a:off x="793790" y="1539121"/>
            <a:ext cx="2556510" cy="276344"/>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Segmentation Approach</a:t>
            </a:r>
            <a:endParaRPr b="0" i="0" sz="1700" u="none" cap="none" strike="noStrike"/>
          </a:p>
        </p:txBody>
      </p:sp>
      <p:sp>
        <p:nvSpPr>
          <p:cNvPr id="413" name="Google Shape;413;p53"/>
          <p:cNvSpPr/>
          <p:nvPr/>
        </p:nvSpPr>
        <p:spPr>
          <a:xfrm>
            <a:off x="793790" y="1962864"/>
            <a:ext cx="7011710" cy="70723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We applied K-Means clustering with k=5 to identify distinct user groups based on engagement patterns, demographics, and activity preferences. Our goal: discover which segments respond most strongly to highlight notifications.</a:t>
            </a:r>
            <a:endParaRPr b="0" i="0" sz="1150" u="none" cap="none" strike="noStrike"/>
          </a:p>
        </p:txBody>
      </p:sp>
      <p:sp>
        <p:nvSpPr>
          <p:cNvPr id="414" name="Google Shape;414;p53"/>
          <p:cNvSpPr/>
          <p:nvPr/>
        </p:nvSpPr>
        <p:spPr>
          <a:xfrm>
            <a:off x="793790" y="2817495"/>
            <a:ext cx="3334107" cy="276344"/>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Cluster 4: The High Responders</a:t>
            </a:r>
            <a:endParaRPr b="0" i="0" sz="1700" u="none" cap="none" strike="noStrike"/>
          </a:p>
        </p:txBody>
      </p:sp>
      <p:sp>
        <p:nvSpPr>
          <p:cNvPr id="415" name="Google Shape;415;p53"/>
          <p:cNvSpPr/>
          <p:nvPr/>
        </p:nvSpPr>
        <p:spPr>
          <a:xfrm>
            <a:off x="793790" y="3241238"/>
            <a:ext cx="7011710"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This segment consists of </a:t>
            </a:r>
            <a:r>
              <a:rPr b="1" i="0" lang="en-US" sz="1150" u="none" cap="none" strike="noStrike">
                <a:solidFill>
                  <a:srgbClr val="5B6071"/>
                </a:solidFill>
                <a:latin typeface="Epilogue"/>
                <a:ea typeface="Epilogue"/>
                <a:cs typeface="Epilogue"/>
                <a:sym typeface="Epilogue"/>
              </a:rPr>
              <a:t>younger and middle-aged athletic male runners</a:t>
            </a:r>
            <a:r>
              <a:rPr b="0" i="0" lang="en-US" sz="1150" u="none" cap="none" strike="noStrike">
                <a:solidFill>
                  <a:srgbClr val="5B6071"/>
                </a:solidFill>
                <a:latin typeface="Epilogue"/>
                <a:ea typeface="Epilogue"/>
                <a:cs typeface="Epilogue"/>
                <a:sym typeface="Epilogue"/>
              </a:rPr>
              <a:t> who demonstrate the </a:t>
            </a:r>
            <a:r>
              <a:rPr b="0" i="0" lang="en-US" sz="1150" u="none" cap="none" strike="noStrike">
                <a:solidFill>
                  <a:srgbClr val="5B6071"/>
                </a:solidFill>
                <a:highlight>
                  <a:srgbClr val="FEF3C7"/>
                </a:highlight>
                <a:latin typeface="Epilogue"/>
                <a:ea typeface="Epilogue"/>
                <a:cs typeface="Epilogue"/>
                <a:sym typeface="Epilogue"/>
              </a:rPr>
              <a:t>highest CTA rates</a:t>
            </a:r>
            <a:r>
              <a:rPr b="0" i="0" lang="en-US" sz="1150" u="none" cap="none" strike="noStrike">
                <a:solidFill>
                  <a:srgbClr val="5B6071"/>
                </a:solidFill>
                <a:latin typeface="Epilogue"/>
                <a:ea typeface="Epilogue"/>
                <a:cs typeface="Epilogue"/>
                <a:sym typeface="Epilogue"/>
              </a:rPr>
              <a:t> and strongest engagement lift following notifications.</a:t>
            </a:r>
            <a:endParaRPr b="0" i="0" sz="1150" u="none" cap="none" strike="noStrike"/>
          </a:p>
        </p:txBody>
      </p:sp>
      <p:pic>
        <p:nvPicPr>
          <p:cNvPr descr="preencoded.png" id="416" name="Google Shape;416;p53"/>
          <p:cNvPicPr preferRelativeResize="0"/>
          <p:nvPr/>
        </p:nvPicPr>
        <p:blipFill rotWithShape="1">
          <a:blip r:embed="rId3">
            <a:alphaModFix/>
          </a:blip>
          <a:srcRect b="0" l="0" r="0" t="0"/>
          <a:stretch/>
        </p:blipFill>
        <p:spPr>
          <a:xfrm>
            <a:off x="8172688" y="1557576"/>
            <a:ext cx="3686413" cy="3686413"/>
          </a:xfrm>
          <a:prstGeom prst="rect">
            <a:avLst/>
          </a:prstGeom>
          <a:noFill/>
          <a:ln>
            <a:noFill/>
          </a:ln>
        </p:spPr>
      </p:pic>
      <p:sp>
        <p:nvSpPr>
          <p:cNvPr id="417" name="Google Shape;417;p53"/>
          <p:cNvSpPr/>
          <p:nvPr/>
        </p:nvSpPr>
        <p:spPr>
          <a:xfrm>
            <a:off x="793790" y="5796796"/>
            <a:ext cx="4249341" cy="1321356"/>
          </a:xfrm>
          <a:prstGeom prst="roundRect">
            <a:avLst>
              <a:gd fmla="val 5536"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3"/>
          <p:cNvSpPr/>
          <p:nvPr/>
        </p:nvSpPr>
        <p:spPr>
          <a:xfrm>
            <a:off x="793790" y="5781556"/>
            <a:ext cx="4249341" cy="6096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p:nvPr/>
        </p:nvSpPr>
        <p:spPr>
          <a:xfrm>
            <a:off x="2697361" y="5575697"/>
            <a:ext cx="442198" cy="442198"/>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20" name="Google Shape;420;p53"/>
          <p:cNvPicPr preferRelativeResize="0"/>
          <p:nvPr/>
        </p:nvPicPr>
        <p:blipFill rotWithShape="1">
          <a:blip r:embed="rId4">
            <a:alphaModFix/>
          </a:blip>
          <a:srcRect b="0" l="0" r="0" t="0"/>
          <a:stretch/>
        </p:blipFill>
        <p:spPr>
          <a:xfrm>
            <a:off x="2829997" y="5708333"/>
            <a:ext cx="176808" cy="176808"/>
          </a:xfrm>
          <a:prstGeom prst="rect">
            <a:avLst/>
          </a:prstGeom>
          <a:noFill/>
          <a:ln>
            <a:noFill/>
          </a:ln>
        </p:spPr>
      </p:pic>
      <p:sp>
        <p:nvSpPr>
          <p:cNvPr id="421" name="Google Shape;421;p53"/>
          <p:cNvSpPr/>
          <p:nvPr/>
        </p:nvSpPr>
        <p:spPr>
          <a:xfrm>
            <a:off x="956429" y="6165294"/>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Demographic Profile</a:t>
            </a:r>
            <a:endParaRPr b="0" i="0" sz="1450" u="none" cap="none" strike="noStrike"/>
          </a:p>
        </p:txBody>
      </p:sp>
      <p:sp>
        <p:nvSpPr>
          <p:cNvPr id="422" name="Google Shape;422;p53"/>
          <p:cNvSpPr/>
          <p:nvPr/>
        </p:nvSpPr>
        <p:spPr>
          <a:xfrm>
            <a:off x="956429" y="6484025"/>
            <a:ext cx="3924062"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Predominantly male, ages 25-45, with consistent running routines</a:t>
            </a:r>
            <a:endParaRPr b="0" i="0" sz="1150" u="none" cap="none" strike="noStrike"/>
          </a:p>
        </p:txBody>
      </p:sp>
      <p:sp>
        <p:nvSpPr>
          <p:cNvPr id="423" name="Google Shape;423;p53"/>
          <p:cNvSpPr/>
          <p:nvPr/>
        </p:nvSpPr>
        <p:spPr>
          <a:xfrm>
            <a:off x="5190530" y="5796796"/>
            <a:ext cx="4249341" cy="1321356"/>
          </a:xfrm>
          <a:prstGeom prst="roundRect">
            <a:avLst>
              <a:gd fmla="val 5536"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3"/>
          <p:cNvSpPr/>
          <p:nvPr/>
        </p:nvSpPr>
        <p:spPr>
          <a:xfrm>
            <a:off x="5190530" y="5781556"/>
            <a:ext cx="4249341" cy="6096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3"/>
          <p:cNvSpPr/>
          <p:nvPr/>
        </p:nvSpPr>
        <p:spPr>
          <a:xfrm>
            <a:off x="7094101" y="5575697"/>
            <a:ext cx="442198" cy="442198"/>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26" name="Google Shape;426;p53"/>
          <p:cNvPicPr preferRelativeResize="0"/>
          <p:nvPr/>
        </p:nvPicPr>
        <p:blipFill rotWithShape="1">
          <a:blip r:embed="rId5">
            <a:alphaModFix/>
          </a:blip>
          <a:srcRect b="0" l="0" r="0" t="0"/>
          <a:stretch/>
        </p:blipFill>
        <p:spPr>
          <a:xfrm>
            <a:off x="7226737" y="5708333"/>
            <a:ext cx="176808" cy="176808"/>
          </a:xfrm>
          <a:prstGeom prst="rect">
            <a:avLst/>
          </a:prstGeom>
          <a:noFill/>
          <a:ln>
            <a:noFill/>
          </a:ln>
        </p:spPr>
      </p:pic>
      <p:sp>
        <p:nvSpPr>
          <p:cNvPr id="427" name="Google Shape;427;p53"/>
          <p:cNvSpPr/>
          <p:nvPr/>
        </p:nvSpPr>
        <p:spPr>
          <a:xfrm>
            <a:off x="5353169" y="6165294"/>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Activity Patterns</a:t>
            </a:r>
            <a:endParaRPr b="0" i="0" sz="1450" u="none" cap="none" strike="noStrike"/>
          </a:p>
        </p:txBody>
      </p:sp>
      <p:sp>
        <p:nvSpPr>
          <p:cNvPr id="428" name="Google Shape;428;p53"/>
          <p:cNvSpPr/>
          <p:nvPr/>
        </p:nvSpPr>
        <p:spPr>
          <a:xfrm>
            <a:off x="5353169" y="6484025"/>
            <a:ext cx="3924062"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Regular running sessions with moderate-to-high intensity</a:t>
            </a:r>
            <a:endParaRPr b="0" i="0" sz="1150" u="none" cap="none" strike="noStrike"/>
          </a:p>
        </p:txBody>
      </p:sp>
      <p:sp>
        <p:nvSpPr>
          <p:cNvPr id="429" name="Google Shape;429;p53"/>
          <p:cNvSpPr/>
          <p:nvPr/>
        </p:nvSpPr>
        <p:spPr>
          <a:xfrm>
            <a:off x="9587270" y="5796796"/>
            <a:ext cx="4249341" cy="1321356"/>
          </a:xfrm>
          <a:prstGeom prst="roundRect">
            <a:avLst>
              <a:gd fmla="val 5536"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3"/>
          <p:cNvSpPr/>
          <p:nvPr/>
        </p:nvSpPr>
        <p:spPr>
          <a:xfrm>
            <a:off x="9587270" y="5781556"/>
            <a:ext cx="4249341" cy="6096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3"/>
          <p:cNvSpPr/>
          <p:nvPr/>
        </p:nvSpPr>
        <p:spPr>
          <a:xfrm>
            <a:off x="11490841" y="5575697"/>
            <a:ext cx="442198" cy="442198"/>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3"/>
          <p:cNvSpPr/>
          <p:nvPr/>
        </p:nvSpPr>
        <p:spPr>
          <a:xfrm>
            <a:off x="9749909" y="6165294"/>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Response Behavior</a:t>
            </a:r>
            <a:endParaRPr b="0" i="0" sz="1450" u="none" cap="none" strike="noStrike"/>
          </a:p>
        </p:txBody>
      </p:sp>
      <p:sp>
        <p:nvSpPr>
          <p:cNvPr id="433" name="Google Shape;433;p53"/>
          <p:cNvSpPr/>
          <p:nvPr/>
        </p:nvSpPr>
        <p:spPr>
          <a:xfrm>
            <a:off x="9749909" y="6484025"/>
            <a:ext cx="3924062"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Highest notification CTA rates across all segments</a:t>
            </a:r>
            <a:endParaRPr b="0" i="0" sz="1150" u="none" cap="none" strike="noStrike"/>
          </a:p>
        </p:txBody>
      </p:sp>
      <p:sp>
        <p:nvSpPr>
          <p:cNvPr id="434" name="Google Shape;434;p53"/>
          <p:cNvSpPr/>
          <p:nvPr/>
        </p:nvSpPr>
        <p:spPr>
          <a:xfrm>
            <a:off x="793790" y="7284006"/>
            <a:ext cx="13042821"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Note:</a:t>
            </a:r>
            <a:r>
              <a:rPr b="0" i="0" lang="en-US" sz="1150" u="none" cap="none" strike="noStrike">
                <a:solidFill>
                  <a:srgbClr val="5B6071"/>
                </a:solidFill>
                <a:latin typeface="Epilogue"/>
                <a:ea typeface="Epilogue"/>
                <a:cs typeface="Epilogue"/>
                <a:sym typeface="Epilogue"/>
              </a:rPr>
              <a:t> CTA Rate is based on session starts within 7 days of receiving notification, measuring genuine reactivation rather than passive viewing.</a:t>
            </a:r>
            <a:endParaRPr b="0" i="0" sz="115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p:nvPr/>
        </p:nvSpPr>
        <p:spPr>
          <a:xfrm>
            <a:off x="793790" y="705922"/>
            <a:ext cx="5311735"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Fraunces"/>
              <a:buNone/>
            </a:pPr>
            <a:r>
              <a:rPr b="0" i="0" lang="en-US" sz="3550" u="none" cap="none" strike="noStrike">
                <a:solidFill>
                  <a:srgbClr val="000000"/>
                </a:solidFill>
                <a:latin typeface="Fraunces"/>
                <a:ea typeface="Fraunces"/>
                <a:cs typeface="Fraunces"/>
                <a:sym typeface="Fraunces"/>
              </a:rPr>
              <a:t>CRISP-DM Methodology</a:t>
            </a:r>
            <a:endParaRPr b="0" i="0" sz="3550" u="none" cap="none" strike="noStrike"/>
          </a:p>
        </p:txBody>
      </p:sp>
      <p:sp>
        <p:nvSpPr>
          <p:cNvPr id="441" name="Google Shape;441;p54"/>
          <p:cNvSpPr/>
          <p:nvPr/>
        </p:nvSpPr>
        <p:spPr>
          <a:xfrm>
            <a:off x="2683669" y="1764030"/>
            <a:ext cx="2624138" cy="283488"/>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Business Understanding</a:t>
            </a:r>
            <a:endParaRPr b="0" i="0" sz="1750" u="none" cap="none" strike="noStrike"/>
          </a:p>
        </p:txBody>
      </p:sp>
      <p:sp>
        <p:nvSpPr>
          <p:cNvPr id="442" name="Google Shape;442;p54"/>
          <p:cNvSpPr/>
          <p:nvPr/>
        </p:nvSpPr>
        <p:spPr>
          <a:xfrm>
            <a:off x="793790" y="2156341"/>
            <a:ext cx="4514017" cy="580549"/>
          </a:xfrm>
          <a:prstGeom prst="rect">
            <a:avLst/>
          </a:prstGeom>
          <a:noFill/>
          <a:ln>
            <a:noFill/>
          </a:ln>
        </p:spPr>
        <p:txBody>
          <a:bodyPr anchorCtr="0" anchor="t" bIns="0" lIns="0" spcFirstLastPara="1" rIns="0" wrap="square" tIns="0">
            <a:noAutofit/>
          </a:bodyPr>
          <a:lstStyle/>
          <a:p>
            <a:pPr indent="0" lvl="0" marL="0" marR="0" rtl="0" algn="r">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Defined retention challenge and stakeholder needs</a:t>
            </a:r>
            <a:endParaRPr b="0" i="0" sz="1400" u="none" cap="none" strike="noStrike"/>
          </a:p>
        </p:txBody>
      </p:sp>
      <p:pic>
        <p:nvPicPr>
          <p:cNvPr descr="preencoded.png" id="443" name="Google Shape;443;p54"/>
          <p:cNvPicPr preferRelativeResize="0"/>
          <p:nvPr/>
        </p:nvPicPr>
        <p:blipFill rotWithShape="1">
          <a:blip r:embed="rId3">
            <a:alphaModFix/>
          </a:blip>
          <a:srcRect b="0" l="0" r="0" t="0"/>
          <a:stretch/>
        </p:blipFill>
        <p:spPr>
          <a:xfrm>
            <a:off x="5489258" y="1635800"/>
            <a:ext cx="3651885" cy="3651885"/>
          </a:xfrm>
          <a:prstGeom prst="rect">
            <a:avLst/>
          </a:prstGeom>
          <a:noFill/>
          <a:ln>
            <a:noFill/>
          </a:ln>
        </p:spPr>
      </p:pic>
      <p:sp>
        <p:nvSpPr>
          <p:cNvPr id="444" name="Google Shape;444;p54"/>
          <p:cNvSpPr/>
          <p:nvPr/>
        </p:nvSpPr>
        <p:spPr>
          <a:xfrm>
            <a:off x="9322594" y="1909167"/>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Data Understanding</a:t>
            </a:r>
            <a:endParaRPr b="0" i="0" sz="1750" u="none" cap="none" strike="noStrike"/>
          </a:p>
        </p:txBody>
      </p:sp>
      <p:sp>
        <p:nvSpPr>
          <p:cNvPr id="445" name="Google Shape;445;p54"/>
          <p:cNvSpPr/>
          <p:nvPr/>
        </p:nvSpPr>
        <p:spPr>
          <a:xfrm>
            <a:off x="9322594" y="2301478"/>
            <a:ext cx="4514017"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Explored patterns and validated synthetic dataset</a:t>
            </a:r>
            <a:endParaRPr b="0" i="0" sz="1400" u="none" cap="none" strike="noStrike"/>
          </a:p>
        </p:txBody>
      </p:sp>
      <p:pic>
        <p:nvPicPr>
          <p:cNvPr descr="preencoded.png" id="446" name="Google Shape;446;p54"/>
          <p:cNvPicPr preferRelativeResize="0"/>
          <p:nvPr/>
        </p:nvPicPr>
        <p:blipFill rotWithShape="1">
          <a:blip r:embed="rId4">
            <a:alphaModFix/>
          </a:blip>
          <a:srcRect b="0" l="0" r="0" t="0"/>
          <a:stretch/>
        </p:blipFill>
        <p:spPr>
          <a:xfrm>
            <a:off x="5489258" y="1635800"/>
            <a:ext cx="3651885" cy="3651885"/>
          </a:xfrm>
          <a:prstGeom prst="rect">
            <a:avLst/>
          </a:prstGeom>
          <a:noFill/>
          <a:ln>
            <a:noFill/>
          </a:ln>
        </p:spPr>
      </p:pic>
      <p:sp>
        <p:nvSpPr>
          <p:cNvPr id="447" name="Google Shape;447;p54"/>
          <p:cNvSpPr/>
          <p:nvPr/>
        </p:nvSpPr>
        <p:spPr>
          <a:xfrm>
            <a:off x="9504045" y="3265527"/>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Data Preparation</a:t>
            </a:r>
            <a:endParaRPr b="0" i="0" sz="1750" u="none" cap="none" strike="noStrike"/>
          </a:p>
        </p:txBody>
      </p:sp>
      <p:sp>
        <p:nvSpPr>
          <p:cNvPr id="448" name="Google Shape;448;p54"/>
          <p:cNvSpPr/>
          <p:nvPr/>
        </p:nvSpPr>
        <p:spPr>
          <a:xfrm>
            <a:off x="9504045" y="3657838"/>
            <a:ext cx="4332565"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Engineered drift features and baseline metrics</a:t>
            </a:r>
            <a:endParaRPr b="0" i="0" sz="1400" u="none" cap="none" strike="noStrike"/>
          </a:p>
        </p:txBody>
      </p:sp>
      <p:pic>
        <p:nvPicPr>
          <p:cNvPr descr="preencoded.png" id="449" name="Google Shape;449;p54"/>
          <p:cNvPicPr preferRelativeResize="0"/>
          <p:nvPr/>
        </p:nvPicPr>
        <p:blipFill rotWithShape="1">
          <a:blip r:embed="rId5">
            <a:alphaModFix/>
          </a:blip>
          <a:srcRect b="0" l="0" r="0" t="0"/>
          <a:stretch/>
        </p:blipFill>
        <p:spPr>
          <a:xfrm>
            <a:off x="5489258" y="1635800"/>
            <a:ext cx="3651885" cy="3651885"/>
          </a:xfrm>
          <a:prstGeom prst="rect">
            <a:avLst/>
          </a:prstGeom>
          <a:noFill/>
          <a:ln>
            <a:noFill/>
          </a:ln>
        </p:spPr>
      </p:pic>
      <p:sp>
        <p:nvSpPr>
          <p:cNvPr id="450" name="Google Shape;450;p54"/>
          <p:cNvSpPr/>
          <p:nvPr/>
        </p:nvSpPr>
        <p:spPr>
          <a:xfrm>
            <a:off x="9322594" y="4476750"/>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Modeling</a:t>
            </a:r>
            <a:endParaRPr b="0" i="0" sz="1750" u="none" cap="none" strike="noStrike"/>
          </a:p>
        </p:txBody>
      </p:sp>
      <p:sp>
        <p:nvSpPr>
          <p:cNvPr id="451" name="Google Shape;451;p54"/>
          <p:cNvSpPr/>
          <p:nvPr/>
        </p:nvSpPr>
        <p:spPr>
          <a:xfrm>
            <a:off x="9322594" y="4869061"/>
            <a:ext cx="4514017"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Built churn prediction and uplift models</a:t>
            </a:r>
            <a:endParaRPr b="0" i="0" sz="1400" u="none" cap="none" strike="noStrike"/>
          </a:p>
        </p:txBody>
      </p:sp>
      <p:pic>
        <p:nvPicPr>
          <p:cNvPr descr="preencoded.png" id="452" name="Google Shape;452;p54"/>
          <p:cNvPicPr preferRelativeResize="0"/>
          <p:nvPr/>
        </p:nvPicPr>
        <p:blipFill rotWithShape="1">
          <a:blip r:embed="rId6">
            <a:alphaModFix/>
          </a:blip>
          <a:srcRect b="0" l="0" r="0" t="0"/>
          <a:stretch/>
        </p:blipFill>
        <p:spPr>
          <a:xfrm>
            <a:off x="5489258" y="1635800"/>
            <a:ext cx="3651885" cy="3651885"/>
          </a:xfrm>
          <a:prstGeom prst="rect">
            <a:avLst/>
          </a:prstGeom>
          <a:noFill/>
          <a:ln>
            <a:noFill/>
          </a:ln>
        </p:spPr>
      </p:pic>
      <p:pic>
        <p:nvPicPr>
          <p:cNvPr descr="preencoded.png" id="453" name="Google Shape;453;p54"/>
          <p:cNvPicPr preferRelativeResize="0"/>
          <p:nvPr/>
        </p:nvPicPr>
        <p:blipFill rotWithShape="1">
          <a:blip r:embed="rId7">
            <a:alphaModFix/>
          </a:blip>
          <a:srcRect b="0" l="0" r="0" t="0"/>
          <a:stretch/>
        </p:blipFill>
        <p:spPr>
          <a:xfrm>
            <a:off x="7618690" y="4526280"/>
            <a:ext cx="271463" cy="271463"/>
          </a:xfrm>
          <a:prstGeom prst="rect">
            <a:avLst/>
          </a:prstGeom>
          <a:noFill/>
          <a:ln>
            <a:noFill/>
          </a:ln>
        </p:spPr>
      </p:pic>
      <p:sp>
        <p:nvSpPr>
          <p:cNvPr id="454" name="Google Shape;454;p54"/>
          <p:cNvSpPr/>
          <p:nvPr/>
        </p:nvSpPr>
        <p:spPr>
          <a:xfrm>
            <a:off x="3039547" y="4476750"/>
            <a:ext cx="2268260" cy="283488"/>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Evaluation</a:t>
            </a:r>
            <a:endParaRPr b="0" i="0" sz="1750" u="none" cap="none" strike="noStrike"/>
          </a:p>
        </p:txBody>
      </p:sp>
      <p:sp>
        <p:nvSpPr>
          <p:cNvPr id="455" name="Google Shape;455;p54"/>
          <p:cNvSpPr/>
          <p:nvPr/>
        </p:nvSpPr>
        <p:spPr>
          <a:xfrm>
            <a:off x="793790" y="4869061"/>
            <a:ext cx="4514017" cy="290274"/>
          </a:xfrm>
          <a:prstGeom prst="rect">
            <a:avLst/>
          </a:prstGeom>
          <a:noFill/>
          <a:ln>
            <a:noFill/>
          </a:ln>
        </p:spPr>
        <p:txBody>
          <a:bodyPr anchorCtr="0" anchor="t" bIns="0" lIns="0" spcFirstLastPara="1" rIns="0" wrap="square" tIns="0">
            <a:noAutofit/>
          </a:bodyPr>
          <a:lstStyle/>
          <a:p>
            <a:pPr indent="0" lvl="0" marL="0" marR="0" rtl="0" algn="r">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Validated results and cohort insights</a:t>
            </a:r>
            <a:endParaRPr b="0" i="0" sz="1400" u="none" cap="none" strike="noStrike"/>
          </a:p>
        </p:txBody>
      </p:sp>
      <p:pic>
        <p:nvPicPr>
          <p:cNvPr descr="preencoded.png" id="456" name="Google Shape;456;p54"/>
          <p:cNvPicPr preferRelativeResize="0"/>
          <p:nvPr/>
        </p:nvPicPr>
        <p:blipFill rotWithShape="1">
          <a:blip r:embed="rId8">
            <a:alphaModFix/>
          </a:blip>
          <a:srcRect b="0" l="0" r="0" t="0"/>
          <a:stretch/>
        </p:blipFill>
        <p:spPr>
          <a:xfrm>
            <a:off x="5489258" y="1635800"/>
            <a:ext cx="3651885" cy="3651885"/>
          </a:xfrm>
          <a:prstGeom prst="rect">
            <a:avLst/>
          </a:prstGeom>
          <a:noFill/>
          <a:ln>
            <a:noFill/>
          </a:ln>
        </p:spPr>
      </p:pic>
      <p:pic>
        <p:nvPicPr>
          <p:cNvPr descr="preencoded.png" id="457" name="Google Shape;457;p54"/>
          <p:cNvPicPr preferRelativeResize="0"/>
          <p:nvPr/>
        </p:nvPicPr>
        <p:blipFill rotWithShape="1">
          <a:blip r:embed="rId9">
            <a:alphaModFix/>
          </a:blip>
          <a:srcRect b="0" l="0" r="0" t="0"/>
          <a:stretch/>
        </p:blipFill>
        <p:spPr>
          <a:xfrm>
            <a:off x="6359485" y="4306491"/>
            <a:ext cx="271463" cy="271463"/>
          </a:xfrm>
          <a:prstGeom prst="rect">
            <a:avLst/>
          </a:prstGeom>
          <a:noFill/>
          <a:ln>
            <a:noFill/>
          </a:ln>
        </p:spPr>
      </p:pic>
      <p:sp>
        <p:nvSpPr>
          <p:cNvPr id="458" name="Google Shape;458;p54"/>
          <p:cNvSpPr/>
          <p:nvPr/>
        </p:nvSpPr>
        <p:spPr>
          <a:xfrm>
            <a:off x="2858095" y="3265527"/>
            <a:ext cx="2268260" cy="283488"/>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Deployment</a:t>
            </a:r>
            <a:endParaRPr b="0" i="0" sz="1750" u="none" cap="none" strike="noStrike"/>
          </a:p>
        </p:txBody>
      </p:sp>
      <p:sp>
        <p:nvSpPr>
          <p:cNvPr id="459" name="Google Shape;459;p54"/>
          <p:cNvSpPr/>
          <p:nvPr/>
        </p:nvSpPr>
        <p:spPr>
          <a:xfrm>
            <a:off x="793790" y="3657838"/>
            <a:ext cx="4332565" cy="290274"/>
          </a:xfrm>
          <a:prstGeom prst="rect">
            <a:avLst/>
          </a:prstGeom>
          <a:noFill/>
          <a:ln>
            <a:noFill/>
          </a:ln>
        </p:spPr>
        <p:txBody>
          <a:bodyPr anchorCtr="0" anchor="t" bIns="0" lIns="0" spcFirstLastPara="1" rIns="0" wrap="square" tIns="0">
            <a:noAutofit/>
          </a:bodyPr>
          <a:lstStyle/>
          <a:p>
            <a:pPr indent="0" lvl="0" marL="0" marR="0" rtl="0" algn="r">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Actionable insights for marketing teams</a:t>
            </a:r>
            <a:endParaRPr b="0" i="0" sz="1400" u="none" cap="none" strike="noStrike"/>
          </a:p>
        </p:txBody>
      </p:sp>
      <p:pic>
        <p:nvPicPr>
          <p:cNvPr descr="preencoded.png" id="460" name="Google Shape;460;p54"/>
          <p:cNvPicPr preferRelativeResize="0"/>
          <p:nvPr/>
        </p:nvPicPr>
        <p:blipFill rotWithShape="1">
          <a:blip r:embed="rId10">
            <a:alphaModFix/>
          </a:blip>
          <a:srcRect b="0" l="0" r="0" t="0"/>
          <a:stretch/>
        </p:blipFill>
        <p:spPr>
          <a:xfrm>
            <a:off x="5489258" y="1635800"/>
            <a:ext cx="3651885" cy="3651885"/>
          </a:xfrm>
          <a:prstGeom prst="rect">
            <a:avLst/>
          </a:prstGeom>
          <a:noFill/>
          <a:ln>
            <a:noFill/>
          </a:ln>
        </p:spPr>
      </p:pic>
      <p:pic>
        <p:nvPicPr>
          <p:cNvPr descr="preencoded.png" id="461" name="Google Shape;461;p54"/>
          <p:cNvPicPr preferRelativeResize="0"/>
          <p:nvPr/>
        </p:nvPicPr>
        <p:blipFill rotWithShape="1">
          <a:blip r:embed="rId11">
            <a:alphaModFix/>
          </a:blip>
          <a:srcRect b="0" l="0" r="0" t="0"/>
          <a:stretch/>
        </p:blipFill>
        <p:spPr>
          <a:xfrm>
            <a:off x="5920264" y="3106222"/>
            <a:ext cx="271463" cy="271463"/>
          </a:xfrm>
          <a:prstGeom prst="rect">
            <a:avLst/>
          </a:prstGeom>
          <a:noFill/>
          <a:ln>
            <a:noFill/>
          </a:ln>
        </p:spPr>
      </p:pic>
      <p:sp>
        <p:nvSpPr>
          <p:cNvPr id="462" name="Google Shape;462;p54"/>
          <p:cNvSpPr/>
          <p:nvPr/>
        </p:nvSpPr>
        <p:spPr>
          <a:xfrm>
            <a:off x="793790" y="5559862"/>
            <a:ext cx="3127296"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Post-Panel Refinements</a:t>
            </a:r>
            <a:endParaRPr b="0" i="0" sz="2100" u="none" cap="none" strike="noStrike"/>
          </a:p>
        </p:txBody>
      </p:sp>
      <p:sp>
        <p:nvSpPr>
          <p:cNvPr id="463" name="Google Shape;463;p54"/>
          <p:cNvSpPr/>
          <p:nvPr/>
        </p:nvSpPr>
        <p:spPr>
          <a:xfrm>
            <a:off x="793790" y="6172200"/>
            <a:ext cx="13042821"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5B6071"/>
              </a:buClr>
              <a:buSzPts val="1400"/>
              <a:buFont typeface="Epilogue"/>
              <a:buChar char="•"/>
            </a:pPr>
            <a:r>
              <a:rPr b="0" i="0" lang="en-US" sz="1400" u="none" cap="none" strike="noStrike">
                <a:solidFill>
                  <a:srgbClr val="5B6071"/>
                </a:solidFill>
                <a:latin typeface="Epilogue"/>
                <a:ea typeface="Epilogue"/>
                <a:cs typeface="Epilogue"/>
                <a:sym typeface="Epilogue"/>
              </a:rPr>
              <a:t>Focused exclusively on long-tenured users to increase signal quality</a:t>
            </a:r>
            <a:endParaRPr b="0" i="0" sz="1400" u="none" cap="none" strike="noStrike"/>
          </a:p>
        </p:txBody>
      </p:sp>
      <p:sp>
        <p:nvSpPr>
          <p:cNvPr id="464" name="Google Shape;464;p54"/>
          <p:cNvSpPr/>
          <p:nvPr/>
        </p:nvSpPr>
        <p:spPr>
          <a:xfrm>
            <a:off x="793790" y="6525935"/>
            <a:ext cx="13042821"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5B6071"/>
              </a:buClr>
              <a:buSzPts val="1400"/>
              <a:buFont typeface="Epilogue"/>
              <a:buChar char="•"/>
            </a:pPr>
            <a:r>
              <a:rPr b="0" i="0" lang="en-US" sz="1400" u="none" cap="none" strike="noStrike">
                <a:solidFill>
                  <a:srgbClr val="5B6071"/>
                </a:solidFill>
                <a:latin typeface="Epilogue"/>
                <a:ea typeface="Epilogue"/>
                <a:cs typeface="Epilogue"/>
                <a:sym typeface="Epilogue"/>
              </a:rPr>
              <a:t>Added randomization layer for clean causal uplift measurement</a:t>
            </a:r>
            <a:endParaRPr b="0" i="0" sz="1400" u="none" cap="none" strike="noStrike"/>
          </a:p>
        </p:txBody>
      </p:sp>
      <p:sp>
        <p:nvSpPr>
          <p:cNvPr id="465" name="Google Shape;465;p54"/>
          <p:cNvSpPr/>
          <p:nvPr/>
        </p:nvSpPr>
        <p:spPr>
          <a:xfrm>
            <a:off x="793790" y="6879669"/>
            <a:ext cx="13042821"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5B6071"/>
              </a:buClr>
              <a:buSzPts val="1400"/>
              <a:buFont typeface="Epilogue"/>
              <a:buChar char="•"/>
            </a:pPr>
            <a:r>
              <a:rPr b="0" i="0" lang="en-US" sz="1400" u="none" cap="none" strike="noStrike">
                <a:solidFill>
                  <a:srgbClr val="5B6071"/>
                </a:solidFill>
                <a:latin typeface="Epilogue"/>
                <a:ea typeface="Epilogue"/>
                <a:cs typeface="Epilogue"/>
                <a:sym typeface="Epilogue"/>
              </a:rPr>
              <a:t>Enhanced EDA with notification effect deep dives</a:t>
            </a:r>
            <a:endParaRPr b="0" i="0" sz="1400" u="none" cap="none" strike="noStrike"/>
          </a:p>
        </p:txBody>
      </p:sp>
      <p:sp>
        <p:nvSpPr>
          <p:cNvPr id="466" name="Google Shape;466;p54"/>
          <p:cNvSpPr/>
          <p:nvPr/>
        </p:nvSpPr>
        <p:spPr>
          <a:xfrm>
            <a:off x="793790" y="7233404"/>
            <a:ext cx="13042821"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5B6071"/>
              </a:buClr>
              <a:buSzPts val="1400"/>
              <a:buFont typeface="Epilogue"/>
              <a:buChar char="•"/>
            </a:pPr>
            <a:r>
              <a:rPr b="0" i="0" lang="en-US" sz="1400" u="none" cap="none" strike="noStrike">
                <a:solidFill>
                  <a:srgbClr val="5B6071"/>
                </a:solidFill>
                <a:latin typeface="Epilogue"/>
                <a:ea typeface="Epilogue"/>
                <a:cs typeface="Epilogue"/>
                <a:sym typeface="Epilogue"/>
              </a:rPr>
              <a:t>Aligned modeling outputs directly with lifecycle marketing actions</a:t>
            </a:r>
            <a:endParaRPr b="0" i="0" sz="140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descr="preencoded.png" id="472" name="Google Shape;472;p55"/>
          <p:cNvPicPr preferRelativeResize="0"/>
          <p:nvPr/>
        </p:nvPicPr>
        <p:blipFill rotWithShape="1">
          <a:blip r:embed="rId3">
            <a:alphaModFix/>
          </a:blip>
          <a:srcRect b="0" l="0" r="0" t="0"/>
          <a:stretch/>
        </p:blipFill>
        <p:spPr>
          <a:xfrm>
            <a:off x="9144000" y="0"/>
            <a:ext cx="5486400" cy="8232458"/>
          </a:xfrm>
          <a:prstGeom prst="rect">
            <a:avLst/>
          </a:prstGeom>
          <a:noFill/>
          <a:ln>
            <a:noFill/>
          </a:ln>
        </p:spPr>
      </p:pic>
      <p:sp>
        <p:nvSpPr>
          <p:cNvPr id="473" name="Google Shape;473;p55"/>
          <p:cNvSpPr/>
          <p:nvPr/>
        </p:nvSpPr>
        <p:spPr>
          <a:xfrm>
            <a:off x="786527" y="618053"/>
            <a:ext cx="4519017" cy="456367"/>
          </a:xfrm>
          <a:prstGeom prst="rect">
            <a:avLst/>
          </a:prstGeom>
          <a:noFill/>
          <a:ln>
            <a:noFill/>
          </a:ln>
        </p:spPr>
        <p:txBody>
          <a:bodyPr anchorCtr="0" anchor="t" bIns="0" lIns="0" spcFirstLastPara="1" rIns="0" wrap="square" tIns="0">
            <a:noAutofit/>
          </a:bodyPr>
          <a:lstStyle/>
          <a:p>
            <a:pPr indent="0" lvl="0" marL="0" marR="0" rtl="0" algn="l">
              <a:lnSpc>
                <a:spcPct val="124561"/>
              </a:lnSpc>
              <a:spcBef>
                <a:spcPts val="0"/>
              </a:spcBef>
              <a:spcAft>
                <a:spcPts val="0"/>
              </a:spcAft>
              <a:buClr>
                <a:srgbClr val="000000"/>
              </a:buClr>
              <a:buSzPts val="2850"/>
              <a:buFont typeface="Fraunces"/>
              <a:buNone/>
            </a:pPr>
            <a:r>
              <a:rPr b="0" i="0" lang="en-US" sz="2850" u="none" cap="none" strike="noStrike">
                <a:solidFill>
                  <a:srgbClr val="000000"/>
                </a:solidFill>
                <a:latin typeface="Fraunces"/>
                <a:ea typeface="Fraunces"/>
                <a:cs typeface="Fraunces"/>
                <a:sym typeface="Fraunces"/>
              </a:rPr>
              <a:t>Data Preparation Pipeline</a:t>
            </a:r>
            <a:endParaRPr b="0" i="0" sz="2850" u="none" cap="none" strike="noStrike"/>
          </a:p>
        </p:txBody>
      </p:sp>
      <p:pic>
        <p:nvPicPr>
          <p:cNvPr descr="preencoded.png" id="474" name="Google Shape;474;p55"/>
          <p:cNvPicPr preferRelativeResize="0"/>
          <p:nvPr/>
        </p:nvPicPr>
        <p:blipFill rotWithShape="1">
          <a:blip r:embed="rId4">
            <a:alphaModFix/>
          </a:blip>
          <a:srcRect b="0" l="0" r="0" t="0"/>
          <a:stretch/>
        </p:blipFill>
        <p:spPr>
          <a:xfrm>
            <a:off x="786527" y="1293495"/>
            <a:ext cx="730329" cy="876419"/>
          </a:xfrm>
          <a:prstGeom prst="rect">
            <a:avLst/>
          </a:prstGeom>
          <a:noFill/>
          <a:ln>
            <a:noFill/>
          </a:ln>
        </p:spPr>
      </p:pic>
      <p:sp>
        <p:nvSpPr>
          <p:cNvPr id="475" name="Google Shape;475;p55"/>
          <p:cNvSpPr/>
          <p:nvPr/>
        </p:nvSpPr>
        <p:spPr>
          <a:xfrm>
            <a:off x="1662827" y="1439466"/>
            <a:ext cx="1921669" cy="22824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Baseline Construction</a:t>
            </a:r>
            <a:endParaRPr b="0" i="0" sz="1400" u="none" cap="none" strike="noStrike"/>
          </a:p>
        </p:txBody>
      </p:sp>
      <p:sp>
        <p:nvSpPr>
          <p:cNvPr id="476" name="Google Shape;476;p55"/>
          <p:cNvSpPr/>
          <p:nvPr/>
        </p:nvSpPr>
        <p:spPr>
          <a:xfrm>
            <a:off x="1662827" y="1755338"/>
            <a:ext cx="6694646" cy="23372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Built 90-day activity baselines for each user, capturing their normal engagement patterns</a:t>
            </a:r>
            <a:endParaRPr b="0" i="0" sz="1150" u="none" cap="none" strike="noStrike"/>
          </a:p>
        </p:txBody>
      </p:sp>
      <p:pic>
        <p:nvPicPr>
          <p:cNvPr descr="preencoded.png" id="477" name="Google Shape;477;p55"/>
          <p:cNvPicPr preferRelativeResize="0"/>
          <p:nvPr/>
        </p:nvPicPr>
        <p:blipFill rotWithShape="1">
          <a:blip r:embed="rId4">
            <a:alphaModFix/>
          </a:blip>
          <a:srcRect b="0" l="0" r="0" t="0"/>
          <a:stretch/>
        </p:blipFill>
        <p:spPr>
          <a:xfrm>
            <a:off x="786527" y="2169914"/>
            <a:ext cx="730329" cy="876419"/>
          </a:xfrm>
          <a:prstGeom prst="rect">
            <a:avLst/>
          </a:prstGeom>
          <a:noFill/>
          <a:ln>
            <a:noFill/>
          </a:ln>
        </p:spPr>
      </p:pic>
      <p:sp>
        <p:nvSpPr>
          <p:cNvPr id="478" name="Google Shape;478;p55"/>
          <p:cNvSpPr/>
          <p:nvPr/>
        </p:nvSpPr>
        <p:spPr>
          <a:xfrm>
            <a:off x="1662827" y="2315885"/>
            <a:ext cx="1826062" cy="22824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Drift Engineering</a:t>
            </a:r>
            <a:endParaRPr b="0" i="0" sz="1400" u="none" cap="none" strike="noStrike"/>
          </a:p>
        </p:txBody>
      </p:sp>
      <p:sp>
        <p:nvSpPr>
          <p:cNvPr id="479" name="Google Shape;479;p55"/>
          <p:cNvSpPr/>
          <p:nvPr/>
        </p:nvSpPr>
        <p:spPr>
          <a:xfrm>
            <a:off x="1662827" y="2631758"/>
            <a:ext cx="6694646" cy="23372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Engineered drift features measuring deviation from baseline across multiple dimensions</a:t>
            </a:r>
            <a:endParaRPr b="0" i="0" sz="1150" u="none" cap="none" strike="noStrike"/>
          </a:p>
        </p:txBody>
      </p:sp>
      <p:pic>
        <p:nvPicPr>
          <p:cNvPr descr="preencoded.png" id="480" name="Google Shape;480;p55"/>
          <p:cNvPicPr preferRelativeResize="0"/>
          <p:nvPr/>
        </p:nvPicPr>
        <p:blipFill rotWithShape="1">
          <a:blip r:embed="rId4">
            <a:alphaModFix/>
          </a:blip>
          <a:srcRect b="0" l="0" r="0" t="0"/>
          <a:stretch/>
        </p:blipFill>
        <p:spPr>
          <a:xfrm>
            <a:off x="786527" y="3046333"/>
            <a:ext cx="730329" cy="876419"/>
          </a:xfrm>
          <a:prstGeom prst="rect">
            <a:avLst/>
          </a:prstGeom>
          <a:noFill/>
          <a:ln>
            <a:noFill/>
          </a:ln>
        </p:spPr>
      </p:pic>
      <p:sp>
        <p:nvSpPr>
          <p:cNvPr id="481" name="Google Shape;481;p55"/>
          <p:cNvSpPr/>
          <p:nvPr/>
        </p:nvSpPr>
        <p:spPr>
          <a:xfrm>
            <a:off x="1662827" y="3192304"/>
            <a:ext cx="1826062" cy="22824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Pre/Post Alignment</a:t>
            </a:r>
            <a:endParaRPr b="0" i="0" sz="1400" u="none" cap="none" strike="noStrike"/>
          </a:p>
        </p:txBody>
      </p:sp>
      <p:sp>
        <p:nvSpPr>
          <p:cNvPr id="482" name="Google Shape;482;p55"/>
          <p:cNvSpPr/>
          <p:nvPr/>
        </p:nvSpPr>
        <p:spPr>
          <a:xfrm>
            <a:off x="1662827" y="3508177"/>
            <a:ext cx="6694646" cy="23372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Aligned pre-notification and post-notification windows for temporal consistency</a:t>
            </a:r>
            <a:endParaRPr b="0" i="0" sz="1150" u="none" cap="none" strike="noStrike"/>
          </a:p>
        </p:txBody>
      </p:sp>
      <p:pic>
        <p:nvPicPr>
          <p:cNvPr descr="preencoded.png" id="483" name="Google Shape;483;p55"/>
          <p:cNvPicPr preferRelativeResize="0"/>
          <p:nvPr/>
        </p:nvPicPr>
        <p:blipFill rotWithShape="1">
          <a:blip r:embed="rId4">
            <a:alphaModFix/>
          </a:blip>
          <a:srcRect b="0" l="0" r="0" t="0"/>
          <a:stretch/>
        </p:blipFill>
        <p:spPr>
          <a:xfrm>
            <a:off x="786527" y="3922752"/>
            <a:ext cx="730329" cy="876419"/>
          </a:xfrm>
          <a:prstGeom prst="rect">
            <a:avLst/>
          </a:prstGeom>
          <a:noFill/>
          <a:ln>
            <a:noFill/>
          </a:ln>
        </p:spPr>
      </p:pic>
      <p:sp>
        <p:nvSpPr>
          <p:cNvPr id="484" name="Google Shape;484;p55"/>
          <p:cNvSpPr/>
          <p:nvPr/>
        </p:nvSpPr>
        <p:spPr>
          <a:xfrm>
            <a:off x="1662827" y="4068723"/>
            <a:ext cx="1826062" cy="22824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Uplift Dataset</a:t>
            </a:r>
            <a:endParaRPr b="0" i="0" sz="1400" u="none" cap="none" strike="noStrike"/>
          </a:p>
        </p:txBody>
      </p:sp>
      <p:sp>
        <p:nvSpPr>
          <p:cNvPr id="485" name="Google Shape;485;p55"/>
          <p:cNvSpPr/>
          <p:nvPr/>
        </p:nvSpPr>
        <p:spPr>
          <a:xfrm>
            <a:off x="1662827" y="4384596"/>
            <a:ext cx="6694646" cy="23372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Constructed treatment/control matched dataset ready for causal analysis</a:t>
            </a:r>
            <a:endParaRPr b="0" i="0" sz="1150" u="none" cap="none" strike="noStrike"/>
          </a:p>
        </p:txBody>
      </p:sp>
      <p:sp>
        <p:nvSpPr>
          <p:cNvPr id="486" name="Google Shape;486;p55"/>
          <p:cNvSpPr/>
          <p:nvPr/>
        </p:nvSpPr>
        <p:spPr>
          <a:xfrm>
            <a:off x="786527" y="5018246"/>
            <a:ext cx="3050738" cy="273844"/>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Feature Engineering Strategy</a:t>
            </a:r>
            <a:endParaRPr b="0" i="0" sz="1700" u="none" cap="none" strike="noStrike"/>
          </a:p>
        </p:txBody>
      </p:sp>
      <p:sp>
        <p:nvSpPr>
          <p:cNvPr id="487" name="Google Shape;487;p55"/>
          <p:cNvSpPr/>
          <p:nvPr/>
        </p:nvSpPr>
        <p:spPr>
          <a:xfrm>
            <a:off x="786527" y="5642610"/>
            <a:ext cx="3607356" cy="701159"/>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Our preparation focused on capturing </a:t>
            </a:r>
            <a:r>
              <a:rPr b="1" i="0" lang="en-US" sz="1150" u="none" cap="none" strike="noStrike">
                <a:solidFill>
                  <a:srgbClr val="5B6071"/>
                </a:solidFill>
                <a:latin typeface="Epilogue"/>
                <a:ea typeface="Epilogue"/>
                <a:cs typeface="Epilogue"/>
                <a:sym typeface="Epilogue"/>
              </a:rPr>
              <a:t>behavioral drift</a:t>
            </a:r>
            <a:r>
              <a:rPr b="0" i="0" lang="en-US" sz="1150" u="none" cap="none" strike="noStrike">
                <a:solidFill>
                  <a:srgbClr val="5B6071"/>
                </a:solidFill>
                <a:latin typeface="Epilogue"/>
                <a:ea typeface="Epilogue"/>
                <a:cs typeface="Epilogue"/>
                <a:sym typeface="Epilogue"/>
              </a:rPr>
              <a:t> rather than raw activity counts. Key engineered features include:</a:t>
            </a:r>
            <a:endParaRPr b="0" i="0" sz="1150" u="none" cap="none" strike="noStrike"/>
          </a:p>
        </p:txBody>
      </p:sp>
      <p:sp>
        <p:nvSpPr>
          <p:cNvPr id="488" name="Google Shape;488;p55"/>
          <p:cNvSpPr/>
          <p:nvPr/>
        </p:nvSpPr>
        <p:spPr>
          <a:xfrm>
            <a:off x="786527" y="6475214"/>
            <a:ext cx="3607356" cy="233720"/>
          </a:xfrm>
          <a:prstGeom prst="rect">
            <a:avLst/>
          </a:prstGeom>
          <a:noFill/>
          <a:ln>
            <a:noFill/>
          </a:ln>
        </p:spPr>
        <p:txBody>
          <a:bodyPr anchorCtr="0" anchor="t" bIns="0" lIns="0" spcFirstLastPara="1" rIns="0" wrap="square" tIns="0">
            <a:noAutofit/>
          </a:bodyPr>
          <a:lstStyle/>
          <a:p>
            <a:pPr indent="-342900" lvl="0" marL="342900" marR="0" rtl="0" algn="l">
              <a:lnSpc>
                <a:spcPct val="156521"/>
              </a:lnSpc>
              <a:spcBef>
                <a:spcPts val="0"/>
              </a:spcBef>
              <a:spcAft>
                <a:spcPts val="0"/>
              </a:spcAft>
              <a:buClr>
                <a:srgbClr val="5B6071"/>
              </a:buClr>
              <a:buSzPts val="1150"/>
              <a:buFont typeface="Epilogue"/>
              <a:buChar char="•"/>
            </a:pPr>
            <a:r>
              <a:rPr b="0" i="0" lang="en-US" sz="1150" u="none" cap="none" strike="noStrike">
                <a:solidFill>
                  <a:srgbClr val="5B6071"/>
                </a:solidFill>
                <a:latin typeface="Epilogue"/>
                <a:ea typeface="Epilogue"/>
                <a:cs typeface="Epilogue"/>
                <a:sym typeface="Epilogue"/>
              </a:rPr>
              <a:t>Session frequency decline rates</a:t>
            </a:r>
            <a:endParaRPr b="0" i="0" sz="1150" u="none" cap="none" strike="noStrike"/>
          </a:p>
        </p:txBody>
      </p:sp>
      <p:sp>
        <p:nvSpPr>
          <p:cNvPr id="489" name="Google Shape;489;p55"/>
          <p:cNvSpPr/>
          <p:nvPr/>
        </p:nvSpPr>
        <p:spPr>
          <a:xfrm>
            <a:off x="786527" y="6760012"/>
            <a:ext cx="3607356" cy="233720"/>
          </a:xfrm>
          <a:prstGeom prst="rect">
            <a:avLst/>
          </a:prstGeom>
          <a:noFill/>
          <a:ln>
            <a:noFill/>
          </a:ln>
        </p:spPr>
        <p:txBody>
          <a:bodyPr anchorCtr="0" anchor="t" bIns="0" lIns="0" spcFirstLastPara="1" rIns="0" wrap="square" tIns="0">
            <a:noAutofit/>
          </a:bodyPr>
          <a:lstStyle/>
          <a:p>
            <a:pPr indent="-342900" lvl="0" marL="342900" marR="0" rtl="0" algn="l">
              <a:lnSpc>
                <a:spcPct val="156521"/>
              </a:lnSpc>
              <a:spcBef>
                <a:spcPts val="0"/>
              </a:spcBef>
              <a:spcAft>
                <a:spcPts val="0"/>
              </a:spcAft>
              <a:buClr>
                <a:srgbClr val="5B6071"/>
              </a:buClr>
              <a:buSzPts val="1150"/>
              <a:buFont typeface="Epilogue"/>
              <a:buChar char="•"/>
            </a:pPr>
            <a:r>
              <a:rPr b="0" i="0" lang="en-US" sz="1150" u="none" cap="none" strike="noStrike">
                <a:solidFill>
                  <a:srgbClr val="5B6071"/>
                </a:solidFill>
                <a:latin typeface="Epilogue"/>
                <a:ea typeface="Epilogue"/>
                <a:cs typeface="Epilogue"/>
                <a:sym typeface="Epilogue"/>
              </a:rPr>
              <a:t>Inactivity gap growth trajectories</a:t>
            </a:r>
            <a:endParaRPr b="0" i="0" sz="1150" u="none" cap="none" strike="noStrike"/>
          </a:p>
        </p:txBody>
      </p:sp>
      <p:sp>
        <p:nvSpPr>
          <p:cNvPr id="490" name="Google Shape;490;p55"/>
          <p:cNvSpPr/>
          <p:nvPr/>
        </p:nvSpPr>
        <p:spPr>
          <a:xfrm>
            <a:off x="786527" y="7044809"/>
            <a:ext cx="3607356" cy="233720"/>
          </a:xfrm>
          <a:prstGeom prst="rect">
            <a:avLst/>
          </a:prstGeom>
          <a:noFill/>
          <a:ln>
            <a:noFill/>
          </a:ln>
        </p:spPr>
        <p:txBody>
          <a:bodyPr anchorCtr="0" anchor="t" bIns="0" lIns="0" spcFirstLastPara="1" rIns="0" wrap="square" tIns="0">
            <a:noAutofit/>
          </a:bodyPr>
          <a:lstStyle/>
          <a:p>
            <a:pPr indent="-342900" lvl="0" marL="342900" marR="0" rtl="0" algn="l">
              <a:lnSpc>
                <a:spcPct val="156521"/>
              </a:lnSpc>
              <a:spcBef>
                <a:spcPts val="0"/>
              </a:spcBef>
              <a:spcAft>
                <a:spcPts val="0"/>
              </a:spcAft>
              <a:buClr>
                <a:srgbClr val="5B6071"/>
              </a:buClr>
              <a:buSzPts val="1150"/>
              <a:buFont typeface="Epilogue"/>
              <a:buChar char="•"/>
            </a:pPr>
            <a:r>
              <a:rPr b="0" i="0" lang="en-US" sz="1150" u="none" cap="none" strike="noStrike">
                <a:solidFill>
                  <a:srgbClr val="5B6071"/>
                </a:solidFill>
                <a:latin typeface="Epilogue"/>
                <a:ea typeface="Epilogue"/>
                <a:cs typeface="Epilogue"/>
                <a:sym typeface="Epilogue"/>
              </a:rPr>
              <a:t>Streak collapse indicators</a:t>
            </a:r>
            <a:endParaRPr b="0" i="0" sz="1150" u="none" cap="none" strike="noStrike"/>
          </a:p>
        </p:txBody>
      </p:sp>
      <p:sp>
        <p:nvSpPr>
          <p:cNvPr id="491" name="Google Shape;491;p55"/>
          <p:cNvSpPr/>
          <p:nvPr/>
        </p:nvSpPr>
        <p:spPr>
          <a:xfrm>
            <a:off x="786527" y="7329607"/>
            <a:ext cx="3607356" cy="233720"/>
          </a:xfrm>
          <a:prstGeom prst="rect">
            <a:avLst/>
          </a:prstGeom>
          <a:noFill/>
          <a:ln>
            <a:noFill/>
          </a:ln>
        </p:spPr>
        <p:txBody>
          <a:bodyPr anchorCtr="0" anchor="t" bIns="0" lIns="0" spcFirstLastPara="1" rIns="0" wrap="square" tIns="0">
            <a:noAutofit/>
          </a:bodyPr>
          <a:lstStyle/>
          <a:p>
            <a:pPr indent="-342900" lvl="0" marL="342900" marR="0" rtl="0" algn="l">
              <a:lnSpc>
                <a:spcPct val="156521"/>
              </a:lnSpc>
              <a:spcBef>
                <a:spcPts val="0"/>
              </a:spcBef>
              <a:spcAft>
                <a:spcPts val="0"/>
              </a:spcAft>
              <a:buClr>
                <a:srgbClr val="5B6071"/>
              </a:buClr>
              <a:buSzPts val="1150"/>
              <a:buFont typeface="Epilogue"/>
              <a:buChar char="•"/>
            </a:pPr>
            <a:r>
              <a:rPr b="0" i="0" lang="en-US" sz="1150" u="none" cap="none" strike="noStrike">
                <a:solidFill>
                  <a:srgbClr val="5B6071"/>
                </a:solidFill>
                <a:latin typeface="Epilogue"/>
                <a:ea typeface="Epilogue"/>
                <a:cs typeface="Epilogue"/>
                <a:sym typeface="Epilogue"/>
              </a:rPr>
              <a:t>Intensity pattern shifts</a:t>
            </a:r>
            <a:endParaRPr b="0" i="0" sz="1150" u="none" cap="none" strike="noStrike"/>
          </a:p>
        </p:txBody>
      </p:sp>
      <p:sp>
        <p:nvSpPr>
          <p:cNvPr id="492" name="Google Shape;492;p55"/>
          <p:cNvSpPr/>
          <p:nvPr/>
        </p:nvSpPr>
        <p:spPr>
          <a:xfrm>
            <a:off x="4757738" y="5642610"/>
            <a:ext cx="3607356" cy="934879"/>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This approach ensures our model detects </a:t>
            </a:r>
            <a:r>
              <a:rPr b="0" i="1" lang="en-US" sz="1150" u="none" cap="none" strike="noStrike">
                <a:solidFill>
                  <a:srgbClr val="5B6071"/>
                </a:solidFill>
                <a:latin typeface="Epilogue"/>
                <a:ea typeface="Epilogue"/>
                <a:cs typeface="Epilogue"/>
                <a:sym typeface="Epilogue"/>
              </a:rPr>
              <a:t>changes in user behavior</a:t>
            </a:r>
            <a:r>
              <a:rPr b="0" i="0" lang="en-US" sz="1150" u="none" cap="none" strike="noStrike">
                <a:solidFill>
                  <a:srgbClr val="5B6071"/>
                </a:solidFill>
                <a:latin typeface="Epilogue"/>
                <a:ea typeface="Epilogue"/>
                <a:cs typeface="Epilogue"/>
                <a:sym typeface="Epilogue"/>
              </a:rPr>
              <a:t> relative to their personal baseline, making predictions more accurate than absolute thresholds.</a:t>
            </a:r>
            <a:endParaRPr b="0" i="0" sz="115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descr="preencoded.png" id="498" name="Google Shape;498;p56"/>
          <p:cNvPicPr preferRelativeResize="0"/>
          <p:nvPr/>
        </p:nvPicPr>
        <p:blipFill rotWithShape="1">
          <a:blip r:embed="rId3">
            <a:alphaModFix/>
          </a:blip>
          <a:srcRect b="0" l="0" r="0" t="0"/>
          <a:stretch/>
        </p:blipFill>
        <p:spPr>
          <a:xfrm>
            <a:off x="0" y="0"/>
            <a:ext cx="5486400" cy="8342590"/>
          </a:xfrm>
          <a:prstGeom prst="rect">
            <a:avLst/>
          </a:prstGeom>
          <a:noFill/>
          <a:ln>
            <a:noFill/>
          </a:ln>
        </p:spPr>
      </p:pic>
      <p:sp>
        <p:nvSpPr>
          <p:cNvPr id="499" name="Google Shape;499;p56"/>
          <p:cNvSpPr/>
          <p:nvPr/>
        </p:nvSpPr>
        <p:spPr>
          <a:xfrm>
            <a:off x="6244471" y="595551"/>
            <a:ext cx="5280303" cy="439936"/>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000000"/>
              </a:buClr>
              <a:buSzPts val="2750"/>
              <a:buFont typeface="Fraunces"/>
              <a:buNone/>
            </a:pPr>
            <a:r>
              <a:rPr b="0" i="0" lang="en-US" sz="2750" u="none" cap="none" strike="noStrike">
                <a:solidFill>
                  <a:srgbClr val="000000"/>
                </a:solidFill>
                <a:latin typeface="Fraunces"/>
                <a:ea typeface="Fraunces"/>
                <a:cs typeface="Fraunces"/>
                <a:sym typeface="Fraunces"/>
              </a:rPr>
              <a:t>Modeling Framework Overview</a:t>
            </a:r>
            <a:endParaRPr b="0" i="0" sz="2750" u="none" cap="none" strike="noStrike"/>
          </a:p>
        </p:txBody>
      </p:sp>
      <p:sp>
        <p:nvSpPr>
          <p:cNvPr id="500" name="Google Shape;500;p56"/>
          <p:cNvSpPr/>
          <p:nvPr/>
        </p:nvSpPr>
        <p:spPr>
          <a:xfrm>
            <a:off x="6244471" y="1387316"/>
            <a:ext cx="2191464" cy="26396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00"/>
              </a:buClr>
              <a:buSzPts val="1650"/>
              <a:buFont typeface="Fraunces"/>
              <a:buNone/>
            </a:pPr>
            <a:r>
              <a:rPr b="0" i="0" lang="en-US" sz="1650" u="none" cap="none" strike="noStrike">
                <a:solidFill>
                  <a:srgbClr val="000000"/>
                </a:solidFill>
                <a:latin typeface="Fraunces"/>
                <a:ea typeface="Fraunces"/>
                <a:cs typeface="Fraunces"/>
                <a:sym typeface="Fraunces"/>
              </a:rPr>
              <a:t>Two-Model Approach</a:t>
            </a:r>
            <a:endParaRPr b="0" i="0" sz="1650" u="none" cap="none" strike="noStrike"/>
          </a:p>
        </p:txBody>
      </p:sp>
      <p:sp>
        <p:nvSpPr>
          <p:cNvPr id="501" name="Google Shape;501;p56"/>
          <p:cNvSpPr/>
          <p:nvPr/>
        </p:nvSpPr>
        <p:spPr>
          <a:xfrm>
            <a:off x="6244471" y="1792010"/>
            <a:ext cx="3642241" cy="67544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Our solution combines </a:t>
            </a:r>
            <a:r>
              <a:rPr b="1" i="0" lang="en-US" sz="1100" u="none" cap="none" strike="noStrike">
                <a:solidFill>
                  <a:srgbClr val="5B6071"/>
                </a:solidFill>
                <a:latin typeface="Epilogue"/>
                <a:ea typeface="Epilogue"/>
                <a:cs typeface="Epilogue"/>
                <a:sym typeface="Epilogue"/>
              </a:rPr>
              <a:t>churn prediction</a:t>
            </a:r>
            <a:r>
              <a:rPr b="0" i="0" lang="en-US" sz="1100" u="none" cap="none" strike="noStrike">
                <a:solidFill>
                  <a:srgbClr val="5B6071"/>
                </a:solidFill>
                <a:latin typeface="Epilogue"/>
                <a:ea typeface="Epilogue"/>
                <a:cs typeface="Epilogue"/>
                <a:sym typeface="Epilogue"/>
              </a:rPr>
              <a:t> with </a:t>
            </a:r>
            <a:r>
              <a:rPr b="1" i="0" lang="en-US" sz="1100" u="none" cap="none" strike="noStrike">
                <a:solidFill>
                  <a:srgbClr val="5B6071"/>
                </a:solidFill>
                <a:latin typeface="Epilogue"/>
                <a:ea typeface="Epilogue"/>
                <a:cs typeface="Epilogue"/>
                <a:sym typeface="Epilogue"/>
              </a:rPr>
              <a:t>uplift modeling</a:t>
            </a:r>
            <a:r>
              <a:rPr b="0" i="0" lang="en-US" sz="1100" u="none" cap="none" strike="noStrike">
                <a:solidFill>
                  <a:srgbClr val="5B6071"/>
                </a:solidFill>
                <a:latin typeface="Epilogue"/>
                <a:ea typeface="Epilogue"/>
                <a:cs typeface="Epilogue"/>
                <a:sym typeface="Epilogue"/>
              </a:rPr>
              <a:t> to address both timing and intervention effectiveness questions.</a:t>
            </a:r>
            <a:endParaRPr b="0" i="0" sz="1100" u="none" cap="none" strike="noStrike"/>
          </a:p>
        </p:txBody>
      </p:sp>
      <p:sp>
        <p:nvSpPr>
          <p:cNvPr id="502" name="Google Shape;502;p56"/>
          <p:cNvSpPr/>
          <p:nvPr/>
        </p:nvSpPr>
        <p:spPr>
          <a:xfrm>
            <a:off x="6244471" y="2608183"/>
            <a:ext cx="2906316" cy="26396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00"/>
              </a:buClr>
              <a:buSzPts val="1650"/>
              <a:buFont typeface="Fraunces"/>
              <a:buNone/>
            </a:pPr>
            <a:r>
              <a:rPr b="0" i="0" lang="en-US" sz="1650" u="none" cap="none" strike="noStrike">
                <a:solidFill>
                  <a:srgbClr val="000000"/>
                </a:solidFill>
                <a:latin typeface="Fraunces"/>
                <a:ea typeface="Fraunces"/>
                <a:cs typeface="Fraunces"/>
                <a:sym typeface="Fraunces"/>
              </a:rPr>
              <a:t>Why Drift Over Raw Counts?</a:t>
            </a:r>
            <a:endParaRPr b="0" i="0" sz="1650" u="none" cap="none" strike="noStrike"/>
          </a:p>
        </p:txBody>
      </p:sp>
      <p:sp>
        <p:nvSpPr>
          <p:cNvPr id="503" name="Google Shape;503;p56"/>
          <p:cNvSpPr/>
          <p:nvPr/>
        </p:nvSpPr>
        <p:spPr>
          <a:xfrm>
            <a:off x="6244471" y="3012877"/>
            <a:ext cx="3642241" cy="67544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Drift features capture </a:t>
            </a:r>
            <a:r>
              <a:rPr b="0" i="1" lang="en-US" sz="1100" u="none" cap="none" strike="noStrike">
                <a:solidFill>
                  <a:srgbClr val="5B6071"/>
                </a:solidFill>
                <a:latin typeface="Epilogue"/>
                <a:ea typeface="Epilogue"/>
                <a:cs typeface="Epilogue"/>
                <a:sym typeface="Epilogue"/>
              </a:rPr>
              <a:t>deviation from personal baseline</a:t>
            </a:r>
            <a:r>
              <a:rPr b="0" i="0" lang="en-US" sz="1100" u="none" cap="none" strike="noStrike">
                <a:solidFill>
                  <a:srgbClr val="5B6071"/>
                </a:solidFill>
                <a:latin typeface="Epilogue"/>
                <a:ea typeface="Epilogue"/>
                <a:cs typeface="Epilogue"/>
                <a:sym typeface="Epilogue"/>
              </a:rPr>
              <a:t>, making predictions robust to individual differences in activity levels.</a:t>
            </a:r>
            <a:endParaRPr b="0" i="0" sz="1100" u="none" cap="none" strike="noStrike"/>
          </a:p>
        </p:txBody>
      </p:sp>
      <p:pic>
        <p:nvPicPr>
          <p:cNvPr descr="preencoded.png" id="504" name="Google Shape;504;p56"/>
          <p:cNvPicPr preferRelativeResize="0"/>
          <p:nvPr/>
        </p:nvPicPr>
        <p:blipFill rotWithShape="1">
          <a:blip r:embed="rId4">
            <a:alphaModFix/>
          </a:blip>
          <a:srcRect b="0" l="0" r="0" t="0"/>
          <a:stretch/>
        </p:blipFill>
        <p:spPr>
          <a:xfrm>
            <a:off x="10237708" y="1404938"/>
            <a:ext cx="2367439" cy="2367439"/>
          </a:xfrm>
          <a:prstGeom prst="rect">
            <a:avLst/>
          </a:prstGeom>
          <a:noFill/>
          <a:ln>
            <a:noFill/>
          </a:ln>
        </p:spPr>
      </p:pic>
      <p:sp>
        <p:nvSpPr>
          <p:cNvPr id="505" name="Google Shape;505;p56"/>
          <p:cNvSpPr/>
          <p:nvPr/>
        </p:nvSpPr>
        <p:spPr>
          <a:xfrm>
            <a:off x="6402824" y="4089083"/>
            <a:ext cx="15240" cy="2296358"/>
          </a:xfrm>
          <a:prstGeom prst="roundRect">
            <a:avLst>
              <a:gd fmla="val 38800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6"/>
          <p:cNvSpPr/>
          <p:nvPr/>
        </p:nvSpPr>
        <p:spPr>
          <a:xfrm>
            <a:off x="6545937" y="4239816"/>
            <a:ext cx="422315" cy="15240"/>
          </a:xfrm>
          <a:prstGeom prst="roundRect">
            <a:avLst>
              <a:gd fmla="val 38800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6"/>
          <p:cNvSpPr/>
          <p:nvPr/>
        </p:nvSpPr>
        <p:spPr>
          <a:xfrm>
            <a:off x="6244471" y="4089083"/>
            <a:ext cx="316706" cy="316706"/>
          </a:xfrm>
          <a:prstGeom prst="roundRect">
            <a:avLst>
              <a:gd fmla="val 18671"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6"/>
          <p:cNvSpPr/>
          <p:nvPr/>
        </p:nvSpPr>
        <p:spPr>
          <a:xfrm>
            <a:off x="6297275" y="4115455"/>
            <a:ext cx="211098" cy="2639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650"/>
              <a:buFont typeface="Fraunces"/>
              <a:buNone/>
            </a:pPr>
            <a:r>
              <a:rPr b="0" i="0" lang="en-US" sz="1650" u="none" cap="none" strike="noStrike">
                <a:solidFill>
                  <a:srgbClr val="5B6071"/>
                </a:solidFill>
                <a:latin typeface="Fraunces"/>
                <a:ea typeface="Fraunces"/>
                <a:cs typeface="Fraunces"/>
                <a:sym typeface="Fraunces"/>
              </a:rPr>
              <a:t>1</a:t>
            </a:r>
            <a:endParaRPr b="0" i="0" sz="1650" u="none" cap="none" strike="noStrike"/>
          </a:p>
        </p:txBody>
      </p:sp>
      <p:sp>
        <p:nvSpPr>
          <p:cNvPr id="509" name="Google Shape;509;p56"/>
          <p:cNvSpPr/>
          <p:nvPr/>
        </p:nvSpPr>
        <p:spPr>
          <a:xfrm>
            <a:off x="7106722" y="4137422"/>
            <a:ext cx="1759863" cy="219908"/>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5B6071"/>
              </a:buClr>
              <a:buSzPts val="1350"/>
              <a:buFont typeface="Fraunces"/>
              <a:buNone/>
            </a:pPr>
            <a:r>
              <a:rPr b="0" i="0" lang="en-US" sz="1350" u="none" cap="none" strike="noStrike">
                <a:solidFill>
                  <a:srgbClr val="5B6071"/>
                </a:solidFill>
                <a:latin typeface="Fraunces"/>
                <a:ea typeface="Fraunces"/>
                <a:cs typeface="Fraunces"/>
                <a:sym typeface="Fraunces"/>
              </a:rPr>
              <a:t>Baseline Window</a:t>
            </a:r>
            <a:endParaRPr b="0" i="0" sz="1350" u="none" cap="none" strike="noStrike"/>
          </a:p>
        </p:txBody>
      </p:sp>
      <p:sp>
        <p:nvSpPr>
          <p:cNvPr id="510" name="Google Shape;510;p56"/>
          <p:cNvSpPr/>
          <p:nvPr/>
        </p:nvSpPr>
        <p:spPr>
          <a:xfrm>
            <a:off x="7106722" y="4441746"/>
            <a:ext cx="6765608" cy="225147"/>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Days 1-90: Establish normal patterns</a:t>
            </a:r>
            <a:endParaRPr b="0" i="0" sz="1100" u="none" cap="none" strike="noStrike"/>
          </a:p>
        </p:txBody>
      </p:sp>
      <p:sp>
        <p:nvSpPr>
          <p:cNvPr id="511" name="Google Shape;511;p56"/>
          <p:cNvSpPr/>
          <p:nvPr/>
        </p:nvSpPr>
        <p:spPr>
          <a:xfrm>
            <a:off x="6545937" y="5099090"/>
            <a:ext cx="422315" cy="15240"/>
          </a:xfrm>
          <a:prstGeom prst="roundRect">
            <a:avLst>
              <a:gd fmla="val 38800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6"/>
          <p:cNvSpPr/>
          <p:nvPr/>
        </p:nvSpPr>
        <p:spPr>
          <a:xfrm>
            <a:off x="6244471" y="4948357"/>
            <a:ext cx="316706" cy="316706"/>
          </a:xfrm>
          <a:prstGeom prst="roundRect">
            <a:avLst>
              <a:gd fmla="val 18671"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6"/>
          <p:cNvSpPr/>
          <p:nvPr/>
        </p:nvSpPr>
        <p:spPr>
          <a:xfrm>
            <a:off x="6297275" y="4974729"/>
            <a:ext cx="211098" cy="2639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650"/>
              <a:buFont typeface="Fraunces"/>
              <a:buNone/>
            </a:pPr>
            <a:r>
              <a:rPr b="0" i="0" lang="en-US" sz="1650" u="none" cap="none" strike="noStrike">
                <a:solidFill>
                  <a:srgbClr val="5B6071"/>
                </a:solidFill>
                <a:latin typeface="Fraunces"/>
                <a:ea typeface="Fraunces"/>
                <a:cs typeface="Fraunces"/>
                <a:sym typeface="Fraunces"/>
              </a:rPr>
              <a:t>2</a:t>
            </a:r>
            <a:endParaRPr b="0" i="0" sz="1650" u="none" cap="none" strike="noStrike"/>
          </a:p>
        </p:txBody>
      </p:sp>
      <p:sp>
        <p:nvSpPr>
          <p:cNvPr id="514" name="Google Shape;514;p56"/>
          <p:cNvSpPr/>
          <p:nvPr/>
        </p:nvSpPr>
        <p:spPr>
          <a:xfrm>
            <a:off x="7106722" y="4996696"/>
            <a:ext cx="1759863" cy="219908"/>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5B6071"/>
              </a:buClr>
              <a:buSzPts val="1350"/>
              <a:buFont typeface="Fraunces"/>
              <a:buNone/>
            </a:pPr>
            <a:r>
              <a:rPr b="0" i="0" lang="en-US" sz="1350" u="none" cap="none" strike="noStrike">
                <a:solidFill>
                  <a:srgbClr val="5B6071"/>
                </a:solidFill>
                <a:latin typeface="Fraunces"/>
                <a:ea typeface="Fraunces"/>
                <a:cs typeface="Fraunces"/>
                <a:sym typeface="Fraunces"/>
              </a:rPr>
              <a:t>Drift Window</a:t>
            </a:r>
            <a:endParaRPr b="0" i="0" sz="1350" u="none" cap="none" strike="noStrike"/>
          </a:p>
        </p:txBody>
      </p:sp>
      <p:sp>
        <p:nvSpPr>
          <p:cNvPr id="515" name="Google Shape;515;p56"/>
          <p:cNvSpPr/>
          <p:nvPr/>
        </p:nvSpPr>
        <p:spPr>
          <a:xfrm>
            <a:off x="7106722" y="5301020"/>
            <a:ext cx="6765608" cy="225147"/>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Days 91-180: Measure behavioral changes</a:t>
            </a:r>
            <a:endParaRPr b="0" i="0" sz="1100" u="none" cap="none" strike="noStrike"/>
          </a:p>
        </p:txBody>
      </p:sp>
      <p:sp>
        <p:nvSpPr>
          <p:cNvPr id="516" name="Google Shape;516;p56"/>
          <p:cNvSpPr/>
          <p:nvPr/>
        </p:nvSpPr>
        <p:spPr>
          <a:xfrm>
            <a:off x="6545937" y="5958364"/>
            <a:ext cx="422315" cy="15240"/>
          </a:xfrm>
          <a:prstGeom prst="roundRect">
            <a:avLst>
              <a:gd fmla="val 38800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6"/>
          <p:cNvSpPr/>
          <p:nvPr/>
        </p:nvSpPr>
        <p:spPr>
          <a:xfrm>
            <a:off x="6244471" y="5807631"/>
            <a:ext cx="316706" cy="316706"/>
          </a:xfrm>
          <a:prstGeom prst="roundRect">
            <a:avLst>
              <a:gd fmla="val 18671"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6"/>
          <p:cNvSpPr/>
          <p:nvPr/>
        </p:nvSpPr>
        <p:spPr>
          <a:xfrm>
            <a:off x="6297275" y="5834003"/>
            <a:ext cx="211098" cy="2639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650"/>
              <a:buFont typeface="Fraunces"/>
              <a:buNone/>
            </a:pPr>
            <a:r>
              <a:rPr b="0" i="0" lang="en-US" sz="1650" u="none" cap="none" strike="noStrike">
                <a:solidFill>
                  <a:srgbClr val="5B6071"/>
                </a:solidFill>
                <a:latin typeface="Fraunces"/>
                <a:ea typeface="Fraunces"/>
                <a:cs typeface="Fraunces"/>
                <a:sym typeface="Fraunces"/>
              </a:rPr>
              <a:t>3</a:t>
            </a:r>
            <a:endParaRPr b="0" i="0" sz="1650" u="none" cap="none" strike="noStrike"/>
          </a:p>
        </p:txBody>
      </p:sp>
      <p:sp>
        <p:nvSpPr>
          <p:cNvPr id="519" name="Google Shape;519;p56"/>
          <p:cNvSpPr/>
          <p:nvPr/>
        </p:nvSpPr>
        <p:spPr>
          <a:xfrm>
            <a:off x="7106722" y="5855970"/>
            <a:ext cx="1759863" cy="219908"/>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5B6071"/>
              </a:buClr>
              <a:buSzPts val="1350"/>
              <a:buFont typeface="Fraunces"/>
              <a:buNone/>
            </a:pPr>
            <a:r>
              <a:rPr b="0" i="0" lang="en-US" sz="1350" u="none" cap="none" strike="noStrike">
                <a:solidFill>
                  <a:srgbClr val="5B6071"/>
                </a:solidFill>
                <a:latin typeface="Fraunces"/>
                <a:ea typeface="Fraunces"/>
                <a:cs typeface="Fraunces"/>
                <a:sym typeface="Fraunces"/>
              </a:rPr>
              <a:t>Outcome Window</a:t>
            </a:r>
            <a:endParaRPr b="0" i="0" sz="1350" u="none" cap="none" strike="noStrike"/>
          </a:p>
        </p:txBody>
      </p:sp>
      <p:sp>
        <p:nvSpPr>
          <p:cNvPr id="520" name="Google Shape;520;p56"/>
          <p:cNvSpPr/>
          <p:nvPr/>
        </p:nvSpPr>
        <p:spPr>
          <a:xfrm>
            <a:off x="7106722" y="6160294"/>
            <a:ext cx="6765608" cy="225147"/>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Days 181+: Observe churn events</a:t>
            </a:r>
            <a:endParaRPr b="0" i="0" sz="1100" u="none" cap="none" strike="noStrike"/>
          </a:p>
        </p:txBody>
      </p:sp>
      <p:sp>
        <p:nvSpPr>
          <p:cNvPr id="521" name="Google Shape;521;p56"/>
          <p:cNvSpPr/>
          <p:nvPr/>
        </p:nvSpPr>
        <p:spPr>
          <a:xfrm>
            <a:off x="6244471" y="6596539"/>
            <a:ext cx="2519124" cy="26396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00"/>
              </a:buClr>
              <a:buSzPts val="1650"/>
              <a:buFont typeface="Fraunces"/>
              <a:buNone/>
            </a:pPr>
            <a:r>
              <a:rPr b="0" i="0" lang="en-US" sz="1650" u="none" cap="none" strike="noStrike">
                <a:solidFill>
                  <a:srgbClr val="000000"/>
                </a:solidFill>
                <a:latin typeface="Fraunces"/>
                <a:ea typeface="Fraunces"/>
                <a:cs typeface="Fraunces"/>
                <a:sym typeface="Fraunces"/>
              </a:rPr>
              <a:t>Segmentation Advantage</a:t>
            </a:r>
            <a:endParaRPr b="0" i="0" sz="1650" u="none" cap="none" strike="noStrike"/>
          </a:p>
        </p:txBody>
      </p:sp>
      <p:sp>
        <p:nvSpPr>
          <p:cNvPr id="522" name="Google Shape;522;p56"/>
          <p:cNvSpPr/>
          <p:nvPr/>
        </p:nvSpPr>
        <p:spPr>
          <a:xfrm>
            <a:off x="6244471" y="7071598"/>
            <a:ext cx="7627858" cy="67544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Rather than relying on population averages, we segment users into risk tiers. This avoids misleading aggregate statistics and enables </a:t>
            </a:r>
            <a:r>
              <a:rPr b="1" i="0" lang="en-US" sz="1100" u="none" cap="none" strike="noStrike">
                <a:solidFill>
                  <a:srgbClr val="5B6071"/>
                </a:solidFill>
                <a:latin typeface="Epilogue"/>
                <a:ea typeface="Epilogue"/>
                <a:cs typeface="Epilogue"/>
                <a:sym typeface="Epilogue"/>
              </a:rPr>
              <a:t>targeted retention strategies</a:t>
            </a:r>
            <a:r>
              <a:rPr b="0" i="0" lang="en-US" sz="1100" u="none" cap="none" strike="noStrike">
                <a:solidFill>
                  <a:srgbClr val="5B6071"/>
                </a:solidFill>
                <a:latin typeface="Epilogue"/>
                <a:ea typeface="Epilogue"/>
                <a:cs typeface="Epilogue"/>
                <a:sym typeface="Epilogue"/>
              </a:rPr>
              <a:t> where marketing resources are allocated efficiently.</a:t>
            </a:r>
            <a:endParaRPr b="0" i="0" sz="110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descr="preencoded.png" id="528" name="Google Shape;528;p57"/>
          <p:cNvPicPr preferRelativeResize="0"/>
          <p:nvPr/>
        </p:nvPicPr>
        <p:blipFill rotWithShape="1">
          <a:blip r:embed="rId3">
            <a:alphaModFix/>
          </a:blip>
          <a:srcRect b="0" l="0" r="0" t="0"/>
          <a:stretch/>
        </p:blipFill>
        <p:spPr>
          <a:xfrm>
            <a:off x="0" y="0"/>
            <a:ext cx="14630400" cy="1834396"/>
          </a:xfrm>
          <a:prstGeom prst="rect">
            <a:avLst/>
          </a:prstGeom>
          <a:noFill/>
          <a:ln>
            <a:noFill/>
          </a:ln>
        </p:spPr>
      </p:pic>
      <p:sp>
        <p:nvSpPr>
          <p:cNvPr id="529" name="Google Shape;529;p57"/>
          <p:cNvSpPr/>
          <p:nvPr/>
        </p:nvSpPr>
        <p:spPr>
          <a:xfrm>
            <a:off x="790218" y="2572464"/>
            <a:ext cx="4201835" cy="45862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0000"/>
              </a:buClr>
              <a:buSzPts val="2850"/>
              <a:buFont typeface="Fraunces"/>
              <a:buNone/>
            </a:pPr>
            <a:r>
              <a:rPr b="0" i="0" lang="en-US" sz="2850" u="none" cap="none" strike="noStrike">
                <a:solidFill>
                  <a:srgbClr val="000000"/>
                </a:solidFill>
                <a:latin typeface="Fraunces"/>
                <a:ea typeface="Fraunces"/>
                <a:cs typeface="Fraunces"/>
                <a:sym typeface="Fraunces"/>
              </a:rPr>
              <a:t>Churn Prediction Model</a:t>
            </a:r>
            <a:endParaRPr b="0" i="0" sz="2850" u="none" cap="none" strike="noStrike"/>
          </a:p>
        </p:txBody>
      </p:sp>
      <p:sp>
        <p:nvSpPr>
          <p:cNvPr id="530" name="Google Shape;530;p57"/>
          <p:cNvSpPr/>
          <p:nvPr/>
        </p:nvSpPr>
        <p:spPr>
          <a:xfrm>
            <a:off x="955238" y="3251121"/>
            <a:ext cx="15240" cy="3290292"/>
          </a:xfrm>
          <a:prstGeom prst="roundRect">
            <a:avLst>
              <a:gd fmla="val 40445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7"/>
          <p:cNvSpPr/>
          <p:nvPr/>
        </p:nvSpPr>
        <p:spPr>
          <a:xfrm>
            <a:off x="1105079" y="3408521"/>
            <a:ext cx="440174" cy="15240"/>
          </a:xfrm>
          <a:prstGeom prst="roundRect">
            <a:avLst>
              <a:gd fmla="val 40445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7"/>
          <p:cNvSpPr/>
          <p:nvPr/>
        </p:nvSpPr>
        <p:spPr>
          <a:xfrm>
            <a:off x="790158" y="3251121"/>
            <a:ext cx="330160" cy="33016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7"/>
          <p:cNvSpPr/>
          <p:nvPr/>
        </p:nvSpPr>
        <p:spPr>
          <a:xfrm>
            <a:off x="845165" y="3278565"/>
            <a:ext cx="220028" cy="2751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700"/>
              <a:buFont typeface="Fraunces"/>
              <a:buNone/>
            </a:pPr>
            <a:r>
              <a:rPr b="0" i="0" lang="en-US" sz="1700" u="none" cap="none" strike="noStrike">
                <a:solidFill>
                  <a:srgbClr val="5B6071"/>
                </a:solidFill>
                <a:latin typeface="Fraunces"/>
                <a:ea typeface="Fraunces"/>
                <a:cs typeface="Fraunces"/>
                <a:sym typeface="Fraunces"/>
              </a:rPr>
              <a:t>1</a:t>
            </a:r>
            <a:endParaRPr b="0" i="0" sz="1700" u="none" cap="none" strike="noStrike"/>
          </a:p>
        </p:txBody>
      </p:sp>
      <p:sp>
        <p:nvSpPr>
          <p:cNvPr id="534" name="Google Shape;534;p57"/>
          <p:cNvSpPr/>
          <p:nvPr/>
        </p:nvSpPr>
        <p:spPr>
          <a:xfrm>
            <a:off x="1689021" y="3301484"/>
            <a:ext cx="1986201" cy="229314"/>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Drift-Based Predictors</a:t>
            </a:r>
            <a:endParaRPr b="0" i="0" sz="1400" u="none" cap="none" strike="noStrike"/>
          </a:p>
        </p:txBody>
      </p:sp>
      <p:sp>
        <p:nvSpPr>
          <p:cNvPr id="535" name="Google Shape;535;p57"/>
          <p:cNvSpPr/>
          <p:nvPr/>
        </p:nvSpPr>
        <p:spPr>
          <a:xfrm>
            <a:off x="1689021" y="3618786"/>
            <a:ext cx="12151162" cy="234791"/>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Model leverages session decline rates, inactivity gap growth, and streak collapse patterns — all measured as deviations from each user's established baseline.</a:t>
            </a:r>
            <a:endParaRPr b="0" i="0" sz="1150" u="none" cap="none" strike="noStrike"/>
          </a:p>
        </p:txBody>
      </p:sp>
      <p:sp>
        <p:nvSpPr>
          <p:cNvPr id="536" name="Google Shape;536;p57"/>
          <p:cNvSpPr/>
          <p:nvPr/>
        </p:nvSpPr>
        <p:spPr>
          <a:xfrm>
            <a:off x="1105079" y="4304467"/>
            <a:ext cx="440174" cy="15240"/>
          </a:xfrm>
          <a:prstGeom prst="roundRect">
            <a:avLst>
              <a:gd fmla="val 40445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7"/>
          <p:cNvSpPr/>
          <p:nvPr/>
        </p:nvSpPr>
        <p:spPr>
          <a:xfrm>
            <a:off x="790158" y="4147066"/>
            <a:ext cx="330160" cy="33016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7"/>
          <p:cNvSpPr/>
          <p:nvPr/>
        </p:nvSpPr>
        <p:spPr>
          <a:xfrm>
            <a:off x="845165" y="4174510"/>
            <a:ext cx="220028" cy="2751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700"/>
              <a:buFont typeface="Fraunces"/>
              <a:buNone/>
            </a:pPr>
            <a:r>
              <a:rPr b="0" i="0" lang="en-US" sz="1700" u="none" cap="none" strike="noStrike">
                <a:solidFill>
                  <a:srgbClr val="5B6071"/>
                </a:solidFill>
                <a:latin typeface="Fraunces"/>
                <a:ea typeface="Fraunces"/>
                <a:cs typeface="Fraunces"/>
                <a:sym typeface="Fraunces"/>
              </a:rPr>
              <a:t>2</a:t>
            </a:r>
            <a:endParaRPr b="0" i="0" sz="1700" u="none" cap="none" strike="noStrike"/>
          </a:p>
        </p:txBody>
      </p:sp>
      <p:sp>
        <p:nvSpPr>
          <p:cNvPr id="539" name="Google Shape;539;p57"/>
          <p:cNvSpPr/>
          <p:nvPr/>
        </p:nvSpPr>
        <p:spPr>
          <a:xfrm>
            <a:off x="1689021" y="4197429"/>
            <a:ext cx="1834396" cy="229314"/>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Trajectory Detection</a:t>
            </a:r>
            <a:endParaRPr b="0" i="0" sz="1400" u="none" cap="none" strike="noStrike"/>
          </a:p>
        </p:txBody>
      </p:sp>
      <p:sp>
        <p:nvSpPr>
          <p:cNvPr id="540" name="Google Shape;540;p57"/>
          <p:cNvSpPr/>
          <p:nvPr/>
        </p:nvSpPr>
        <p:spPr>
          <a:xfrm>
            <a:off x="1689021" y="4514731"/>
            <a:ext cx="12151162" cy="234791"/>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Rather than analyzing single snapshots, the model detects deviation from a user's </a:t>
            </a:r>
            <a:r>
              <a:rPr b="1" i="0" lang="en-US" sz="1150" u="none" cap="none" strike="noStrike">
                <a:solidFill>
                  <a:srgbClr val="5B6071"/>
                </a:solidFill>
                <a:latin typeface="Epilogue"/>
                <a:ea typeface="Epilogue"/>
                <a:cs typeface="Epilogue"/>
                <a:sym typeface="Epilogue"/>
              </a:rPr>
              <a:t>normal trajectory</a:t>
            </a:r>
            <a:r>
              <a:rPr b="0" i="0" lang="en-US" sz="1150" u="none" cap="none" strike="noStrike">
                <a:solidFill>
                  <a:srgbClr val="5B6071"/>
                </a:solidFill>
                <a:latin typeface="Epilogue"/>
                <a:ea typeface="Epilogue"/>
                <a:cs typeface="Epilogue"/>
                <a:sym typeface="Epilogue"/>
              </a:rPr>
              <a:t>, capturing subtle disengagement signals before full churn occurs.</a:t>
            </a:r>
            <a:endParaRPr b="0" i="0" sz="1150" u="none" cap="none" strike="noStrike"/>
          </a:p>
        </p:txBody>
      </p:sp>
      <p:sp>
        <p:nvSpPr>
          <p:cNvPr id="541" name="Google Shape;541;p57"/>
          <p:cNvSpPr/>
          <p:nvPr/>
        </p:nvSpPr>
        <p:spPr>
          <a:xfrm>
            <a:off x="1105079" y="5200412"/>
            <a:ext cx="440174" cy="15240"/>
          </a:xfrm>
          <a:prstGeom prst="roundRect">
            <a:avLst>
              <a:gd fmla="val 40445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7"/>
          <p:cNvSpPr/>
          <p:nvPr/>
        </p:nvSpPr>
        <p:spPr>
          <a:xfrm>
            <a:off x="790158" y="5043011"/>
            <a:ext cx="330160" cy="33016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7"/>
          <p:cNvSpPr/>
          <p:nvPr/>
        </p:nvSpPr>
        <p:spPr>
          <a:xfrm>
            <a:off x="845165" y="5070455"/>
            <a:ext cx="220028" cy="2751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700"/>
              <a:buFont typeface="Fraunces"/>
              <a:buNone/>
            </a:pPr>
            <a:r>
              <a:rPr b="0" i="0" lang="en-US" sz="1700" u="none" cap="none" strike="noStrike">
                <a:solidFill>
                  <a:srgbClr val="5B6071"/>
                </a:solidFill>
                <a:latin typeface="Fraunces"/>
                <a:ea typeface="Fraunces"/>
                <a:cs typeface="Fraunces"/>
                <a:sym typeface="Fraunces"/>
              </a:rPr>
              <a:t>3</a:t>
            </a:r>
            <a:endParaRPr b="0" i="0" sz="1700" u="none" cap="none" strike="noStrike"/>
          </a:p>
        </p:txBody>
      </p:sp>
      <p:sp>
        <p:nvSpPr>
          <p:cNvPr id="544" name="Google Shape;544;p57"/>
          <p:cNvSpPr/>
          <p:nvPr/>
        </p:nvSpPr>
        <p:spPr>
          <a:xfrm>
            <a:off x="1689021" y="5093375"/>
            <a:ext cx="2357557" cy="229314"/>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Time-to-Churn Probability</a:t>
            </a:r>
            <a:endParaRPr b="0" i="0" sz="1400" u="none" cap="none" strike="noStrike"/>
          </a:p>
        </p:txBody>
      </p:sp>
      <p:sp>
        <p:nvSpPr>
          <p:cNvPr id="545" name="Google Shape;545;p57"/>
          <p:cNvSpPr/>
          <p:nvPr/>
        </p:nvSpPr>
        <p:spPr>
          <a:xfrm>
            <a:off x="1689021" y="5410676"/>
            <a:ext cx="12151162" cy="234791"/>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Outputs calibrated probabilities via classification framework, enabling risk tier assignment for targeted intervention timing.</a:t>
            </a:r>
            <a:endParaRPr b="0" i="0" sz="1150" u="none" cap="none" strike="noStrike"/>
          </a:p>
        </p:txBody>
      </p:sp>
      <p:sp>
        <p:nvSpPr>
          <p:cNvPr id="546" name="Google Shape;546;p57"/>
          <p:cNvSpPr/>
          <p:nvPr/>
        </p:nvSpPr>
        <p:spPr>
          <a:xfrm>
            <a:off x="1105079" y="6096357"/>
            <a:ext cx="440174" cy="15240"/>
          </a:xfrm>
          <a:prstGeom prst="roundRect">
            <a:avLst>
              <a:gd fmla="val 40445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7"/>
          <p:cNvSpPr/>
          <p:nvPr/>
        </p:nvSpPr>
        <p:spPr>
          <a:xfrm>
            <a:off x="790158" y="5938957"/>
            <a:ext cx="330160" cy="33016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7"/>
          <p:cNvSpPr/>
          <p:nvPr/>
        </p:nvSpPr>
        <p:spPr>
          <a:xfrm>
            <a:off x="845165" y="5966400"/>
            <a:ext cx="220028" cy="2751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700"/>
              <a:buFont typeface="Fraunces"/>
              <a:buNone/>
            </a:pPr>
            <a:r>
              <a:rPr b="0" i="0" lang="en-US" sz="1700" u="none" cap="none" strike="noStrike">
                <a:solidFill>
                  <a:srgbClr val="5B6071"/>
                </a:solidFill>
                <a:latin typeface="Fraunces"/>
                <a:ea typeface="Fraunces"/>
                <a:cs typeface="Fraunces"/>
                <a:sym typeface="Fraunces"/>
              </a:rPr>
              <a:t>4</a:t>
            </a:r>
            <a:endParaRPr b="0" i="0" sz="1700" u="none" cap="none" strike="noStrike"/>
          </a:p>
        </p:txBody>
      </p:sp>
      <p:sp>
        <p:nvSpPr>
          <p:cNvPr id="549" name="Google Shape;549;p57"/>
          <p:cNvSpPr/>
          <p:nvPr/>
        </p:nvSpPr>
        <p:spPr>
          <a:xfrm>
            <a:off x="1689021" y="5989320"/>
            <a:ext cx="1834396" cy="229314"/>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Algorithm Selection</a:t>
            </a:r>
            <a:endParaRPr b="0" i="0" sz="1400" u="none" cap="none" strike="noStrike"/>
          </a:p>
        </p:txBody>
      </p:sp>
      <p:sp>
        <p:nvSpPr>
          <p:cNvPr id="550" name="Google Shape;550;p57"/>
          <p:cNvSpPr/>
          <p:nvPr/>
        </p:nvSpPr>
        <p:spPr>
          <a:xfrm>
            <a:off x="1689021" y="6306622"/>
            <a:ext cx="12151162" cy="234791"/>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XGBoost</a:t>
            </a:r>
            <a:r>
              <a:rPr b="0" i="0" lang="en-US" sz="1150" u="none" cap="none" strike="noStrike">
                <a:solidFill>
                  <a:srgbClr val="5B6071"/>
                </a:solidFill>
                <a:latin typeface="Epilogue"/>
                <a:ea typeface="Epilogue"/>
                <a:cs typeface="Epilogue"/>
                <a:sym typeface="Epilogue"/>
              </a:rPr>
              <a:t> was chosen after comprehensive baseline comparisons, delivering superior performance on imbalanced churn data with strong interpretability.</a:t>
            </a:r>
            <a:endParaRPr b="0" i="0" sz="1150" u="none" cap="none" strike="noStrike"/>
          </a:p>
        </p:txBody>
      </p:sp>
      <p:sp>
        <p:nvSpPr>
          <p:cNvPr id="551" name="Google Shape;551;p57"/>
          <p:cNvSpPr/>
          <p:nvPr/>
        </p:nvSpPr>
        <p:spPr>
          <a:xfrm>
            <a:off x="790218" y="6761440"/>
            <a:ext cx="2218849" cy="275153"/>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Risk Tier Framework</a:t>
            </a:r>
            <a:endParaRPr b="0" i="0" sz="1700" u="none" cap="none" strike="noStrike"/>
          </a:p>
        </p:txBody>
      </p:sp>
      <p:sp>
        <p:nvSpPr>
          <p:cNvPr id="552" name="Google Shape;552;p57"/>
          <p:cNvSpPr/>
          <p:nvPr/>
        </p:nvSpPr>
        <p:spPr>
          <a:xfrm>
            <a:off x="790218" y="7256621"/>
            <a:ext cx="13049964" cy="234791"/>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Users are classified into risk tiers based on predicted churn probability, enabling marketing teams to prioritize outreach and customize messaging intensity by segment.</a:t>
            </a:r>
            <a:endParaRPr b="0" i="0" sz="115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8"/>
          <p:cNvSpPr/>
          <p:nvPr/>
        </p:nvSpPr>
        <p:spPr>
          <a:xfrm>
            <a:off x="793790" y="632936"/>
            <a:ext cx="6371153"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Fraunces"/>
              <a:buNone/>
            </a:pPr>
            <a:r>
              <a:rPr b="0" i="0" lang="en-US" sz="3550" u="none" cap="none" strike="noStrike">
                <a:solidFill>
                  <a:srgbClr val="000000"/>
                </a:solidFill>
                <a:latin typeface="Fraunces"/>
                <a:ea typeface="Fraunces"/>
                <a:cs typeface="Fraunces"/>
                <a:sym typeface="Fraunces"/>
              </a:rPr>
              <a:t>Uplift Modeling &amp; A/B Design</a:t>
            </a:r>
            <a:endParaRPr b="0" i="0" sz="3550" u="none" cap="none" strike="noStrike"/>
          </a:p>
        </p:txBody>
      </p:sp>
      <p:pic>
        <p:nvPicPr>
          <p:cNvPr descr="preencoded.png" id="559" name="Google Shape;559;p58"/>
          <p:cNvPicPr preferRelativeResize="0"/>
          <p:nvPr/>
        </p:nvPicPr>
        <p:blipFill rotWithShape="1">
          <a:blip r:embed="rId3">
            <a:alphaModFix/>
          </a:blip>
          <a:srcRect b="0" l="0" r="0" t="0"/>
          <a:stretch/>
        </p:blipFill>
        <p:spPr>
          <a:xfrm>
            <a:off x="793790" y="1676162"/>
            <a:ext cx="3196709" cy="3196709"/>
          </a:xfrm>
          <a:prstGeom prst="rect">
            <a:avLst/>
          </a:prstGeom>
          <a:noFill/>
          <a:ln>
            <a:noFill/>
          </a:ln>
        </p:spPr>
      </p:pic>
      <p:sp>
        <p:nvSpPr>
          <p:cNvPr id="560" name="Google Shape;560;p58"/>
          <p:cNvSpPr/>
          <p:nvPr/>
        </p:nvSpPr>
        <p:spPr>
          <a:xfrm>
            <a:off x="6869787" y="1653540"/>
            <a:ext cx="2721888"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Causal Framework</a:t>
            </a:r>
            <a:endParaRPr b="0" i="0" sz="2100" u="none" cap="none" strike="noStrike"/>
          </a:p>
        </p:txBody>
      </p:sp>
      <p:sp>
        <p:nvSpPr>
          <p:cNvPr id="561" name="Google Shape;561;p58"/>
          <p:cNvSpPr/>
          <p:nvPr/>
        </p:nvSpPr>
        <p:spPr>
          <a:xfrm>
            <a:off x="6869787" y="2175153"/>
            <a:ext cx="6974324" cy="87082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Our randomized notification assignment at day 90 creates a </a:t>
            </a:r>
            <a:r>
              <a:rPr b="1" i="0" lang="en-US" sz="1400" u="none" cap="none" strike="noStrike">
                <a:solidFill>
                  <a:srgbClr val="5B6071"/>
                </a:solidFill>
                <a:latin typeface="Epilogue"/>
                <a:ea typeface="Epilogue"/>
                <a:cs typeface="Epilogue"/>
                <a:sym typeface="Epilogue"/>
              </a:rPr>
              <a:t>clean treatment/control split</a:t>
            </a:r>
            <a:r>
              <a:rPr b="0" i="0" lang="en-US" sz="1400" u="none" cap="none" strike="noStrike">
                <a:solidFill>
                  <a:srgbClr val="5B6071"/>
                </a:solidFill>
                <a:latin typeface="Epilogue"/>
                <a:ea typeface="Epilogue"/>
                <a:cs typeface="Epilogue"/>
                <a:sym typeface="Epilogue"/>
              </a:rPr>
              <a:t>, enabling rigorous causal inference about notification impact.</a:t>
            </a:r>
            <a:endParaRPr b="0" i="0" sz="1400" u="none" cap="none" strike="noStrike"/>
          </a:p>
        </p:txBody>
      </p:sp>
      <p:sp>
        <p:nvSpPr>
          <p:cNvPr id="562" name="Google Shape;562;p58"/>
          <p:cNvSpPr/>
          <p:nvPr/>
        </p:nvSpPr>
        <p:spPr>
          <a:xfrm>
            <a:off x="6869787" y="3227427"/>
            <a:ext cx="2813566"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What Uplift Measures</a:t>
            </a:r>
            <a:endParaRPr b="0" i="0" sz="2100" u="none" cap="none" strike="noStrike"/>
          </a:p>
        </p:txBody>
      </p:sp>
      <p:sp>
        <p:nvSpPr>
          <p:cNvPr id="563" name="Google Shape;563;p58"/>
          <p:cNvSpPr/>
          <p:nvPr/>
        </p:nvSpPr>
        <p:spPr>
          <a:xfrm>
            <a:off x="6869787" y="3749040"/>
            <a:ext cx="6974324" cy="87082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Uplift modeling quantifies the </a:t>
            </a:r>
            <a:r>
              <a:rPr b="0" i="1" lang="en-US" sz="1400" u="none" cap="none" strike="noStrike">
                <a:solidFill>
                  <a:srgbClr val="5B6071"/>
                </a:solidFill>
                <a:latin typeface="Epilogue"/>
                <a:ea typeface="Epilogue"/>
                <a:cs typeface="Epilogue"/>
                <a:sym typeface="Epilogue"/>
              </a:rPr>
              <a:t>incremental lift</a:t>
            </a:r>
            <a:r>
              <a:rPr b="0" i="0" lang="en-US" sz="1400" u="none" cap="none" strike="noStrike">
                <a:solidFill>
                  <a:srgbClr val="5B6071"/>
                </a:solidFill>
                <a:latin typeface="Epilogue"/>
                <a:ea typeface="Epilogue"/>
                <a:cs typeface="Epilogue"/>
                <a:sym typeface="Epilogue"/>
              </a:rPr>
              <a:t> in engagement and churn delay attributable specifically to highlight notifications, beyond natural retention patterns.</a:t>
            </a:r>
            <a:endParaRPr b="0" i="0" sz="1400" u="none" cap="none" strike="noStrike"/>
          </a:p>
        </p:txBody>
      </p:sp>
      <p:sp>
        <p:nvSpPr>
          <p:cNvPr id="564" name="Google Shape;564;p58"/>
          <p:cNvSpPr/>
          <p:nvPr/>
        </p:nvSpPr>
        <p:spPr>
          <a:xfrm>
            <a:off x="793819" y="5402639"/>
            <a:ext cx="531000" cy="1053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01</a:t>
            </a:r>
            <a:endParaRPr b="0" i="0" sz="1400" u="none" cap="none" strike="noStrike"/>
          </a:p>
        </p:txBody>
      </p:sp>
      <p:sp>
        <p:nvSpPr>
          <p:cNvPr id="565" name="Google Shape;565;p58"/>
          <p:cNvSpPr/>
          <p:nvPr/>
        </p:nvSpPr>
        <p:spPr>
          <a:xfrm>
            <a:off x="793790" y="5566529"/>
            <a:ext cx="4226600" cy="2286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8"/>
          <p:cNvSpPr/>
          <p:nvPr/>
        </p:nvSpPr>
        <p:spPr>
          <a:xfrm>
            <a:off x="793790" y="5702975"/>
            <a:ext cx="3058835"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Identify Responsive Cohorts</a:t>
            </a:r>
            <a:endParaRPr b="0" i="0" sz="1750" u="none" cap="none" strike="noStrike"/>
          </a:p>
        </p:txBody>
      </p:sp>
      <p:sp>
        <p:nvSpPr>
          <p:cNvPr id="567" name="Google Shape;567;p58"/>
          <p:cNvSpPr/>
          <p:nvPr/>
        </p:nvSpPr>
        <p:spPr>
          <a:xfrm>
            <a:off x="793790" y="6095286"/>
            <a:ext cx="4226600"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Determine which user segments show strongest positive response to notifications</a:t>
            </a:r>
            <a:endParaRPr b="0" i="0" sz="1400" u="none" cap="none" strike="noStrike"/>
          </a:p>
        </p:txBody>
      </p:sp>
      <p:sp>
        <p:nvSpPr>
          <p:cNvPr id="568" name="Google Shape;568;p58"/>
          <p:cNvSpPr/>
          <p:nvPr/>
        </p:nvSpPr>
        <p:spPr>
          <a:xfrm>
            <a:off x="5201875" y="5281025"/>
            <a:ext cx="678900" cy="2268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02</a:t>
            </a:r>
            <a:endParaRPr b="0" i="0" sz="1400" u="none" cap="none" strike="noStrike"/>
          </a:p>
        </p:txBody>
      </p:sp>
      <p:sp>
        <p:nvSpPr>
          <p:cNvPr id="569" name="Google Shape;569;p58"/>
          <p:cNvSpPr/>
          <p:nvPr/>
        </p:nvSpPr>
        <p:spPr>
          <a:xfrm>
            <a:off x="5201841" y="5566529"/>
            <a:ext cx="4226600" cy="2286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8"/>
          <p:cNvSpPr/>
          <p:nvPr/>
        </p:nvSpPr>
        <p:spPr>
          <a:xfrm>
            <a:off x="5201841" y="5702975"/>
            <a:ext cx="3128129"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Measure Incremental Impact</a:t>
            </a:r>
            <a:endParaRPr b="0" i="0" sz="1750" u="none" cap="none" strike="noStrike"/>
          </a:p>
        </p:txBody>
      </p:sp>
      <p:sp>
        <p:nvSpPr>
          <p:cNvPr id="571" name="Google Shape;571;p58"/>
          <p:cNvSpPr/>
          <p:nvPr/>
        </p:nvSpPr>
        <p:spPr>
          <a:xfrm>
            <a:off x="5201841" y="6095286"/>
            <a:ext cx="4226600"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Quantify the additional engagement and lifetime extension beyond control group</a:t>
            </a:r>
            <a:endParaRPr b="0" i="0" sz="1400" u="none" cap="none" strike="noStrike"/>
          </a:p>
        </p:txBody>
      </p:sp>
      <p:sp>
        <p:nvSpPr>
          <p:cNvPr id="572" name="Google Shape;572;p58"/>
          <p:cNvSpPr/>
          <p:nvPr/>
        </p:nvSpPr>
        <p:spPr>
          <a:xfrm>
            <a:off x="9609914" y="5281025"/>
            <a:ext cx="531000" cy="2268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03</a:t>
            </a:r>
            <a:endParaRPr b="0" i="0" sz="1400" u="none" cap="none" strike="noStrike"/>
          </a:p>
        </p:txBody>
      </p:sp>
      <p:sp>
        <p:nvSpPr>
          <p:cNvPr id="573" name="Google Shape;573;p58"/>
          <p:cNvSpPr/>
          <p:nvPr/>
        </p:nvSpPr>
        <p:spPr>
          <a:xfrm>
            <a:off x="9609892" y="5566529"/>
            <a:ext cx="4226719" cy="2286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8"/>
          <p:cNvSpPr/>
          <p:nvPr/>
        </p:nvSpPr>
        <p:spPr>
          <a:xfrm>
            <a:off x="9609892" y="5702975"/>
            <a:ext cx="2817614"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Enable Efficient Targeting</a:t>
            </a:r>
            <a:endParaRPr b="0" i="0" sz="1750" u="none" cap="none" strike="noStrike"/>
          </a:p>
        </p:txBody>
      </p:sp>
      <p:sp>
        <p:nvSpPr>
          <p:cNvPr id="575" name="Google Shape;575;p58"/>
          <p:cNvSpPr/>
          <p:nvPr/>
        </p:nvSpPr>
        <p:spPr>
          <a:xfrm>
            <a:off x="9609892" y="6095286"/>
            <a:ext cx="4226719"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Focus retention resources on cohorts where notifications deliver highest ROI</a:t>
            </a:r>
            <a:endParaRPr b="0" i="0" sz="1400" u="none" cap="none" strike="noStrike"/>
          </a:p>
        </p:txBody>
      </p:sp>
      <p:sp>
        <p:nvSpPr>
          <p:cNvPr id="576" name="Google Shape;576;p58"/>
          <p:cNvSpPr/>
          <p:nvPr/>
        </p:nvSpPr>
        <p:spPr>
          <a:xfrm>
            <a:off x="793790" y="7015996"/>
            <a:ext cx="13042821"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This approach transforms retention from broad campaigns into </a:t>
            </a:r>
            <a:r>
              <a:rPr b="1" i="0" lang="en-US" sz="1400" u="none" cap="none" strike="noStrike">
                <a:solidFill>
                  <a:srgbClr val="5B6071"/>
                </a:solidFill>
                <a:latin typeface="Epilogue"/>
                <a:ea typeface="Epilogue"/>
                <a:cs typeface="Epilogue"/>
                <a:sym typeface="Epilogue"/>
              </a:rPr>
              <a:t>precision targeting</a:t>
            </a:r>
            <a:r>
              <a:rPr b="0" i="0" lang="en-US" sz="1400" u="none" cap="none" strike="noStrike">
                <a:solidFill>
                  <a:srgbClr val="5B6071"/>
                </a:solidFill>
                <a:latin typeface="Epilogue"/>
                <a:ea typeface="Epilogue"/>
                <a:cs typeface="Epilogue"/>
                <a:sym typeface="Epilogue"/>
              </a:rPr>
              <a:t>, maximizing impact while minimizing notification fatigue across the user base.</a:t>
            </a:r>
            <a:endParaRPr b="0" i="0" sz="14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1"/>
          <p:cNvSpPr/>
          <p:nvPr/>
        </p:nvSpPr>
        <p:spPr>
          <a:xfrm>
            <a:off x="793790" y="742593"/>
            <a:ext cx="6653570" cy="602456"/>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00000"/>
              </a:buClr>
              <a:buSzPts val="3750"/>
              <a:buFont typeface="Fraunces"/>
              <a:buNone/>
            </a:pPr>
            <a:r>
              <a:rPr b="0" i="0" lang="en-US" sz="3750" u="none" cap="none" strike="noStrike">
                <a:solidFill>
                  <a:srgbClr val="000000"/>
                </a:solidFill>
                <a:latin typeface="Fraunces"/>
                <a:ea typeface="Fraunces"/>
                <a:cs typeface="Fraunces"/>
                <a:sym typeface="Fraunces"/>
              </a:rPr>
              <a:t>Team Presentation Structure</a:t>
            </a:r>
            <a:endParaRPr b="0" i="0" sz="3750" u="none" cap="none" strike="noStrike"/>
          </a:p>
        </p:txBody>
      </p:sp>
      <p:sp>
        <p:nvSpPr>
          <p:cNvPr id="145" name="Google Shape;145;p41"/>
          <p:cNvSpPr/>
          <p:nvPr/>
        </p:nvSpPr>
        <p:spPr>
          <a:xfrm>
            <a:off x="7303770" y="1730573"/>
            <a:ext cx="22860" cy="5756315"/>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1"/>
          <p:cNvSpPr/>
          <p:nvPr/>
        </p:nvSpPr>
        <p:spPr>
          <a:xfrm>
            <a:off x="6542782" y="1935956"/>
            <a:ext cx="578406" cy="22860"/>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1"/>
          <p:cNvSpPr/>
          <p:nvPr/>
        </p:nvSpPr>
        <p:spPr>
          <a:xfrm>
            <a:off x="7098328" y="1730573"/>
            <a:ext cx="433745" cy="433745"/>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1"/>
          <p:cNvSpPr/>
          <p:nvPr/>
        </p:nvSpPr>
        <p:spPr>
          <a:xfrm>
            <a:off x="7170539" y="1766649"/>
            <a:ext cx="289203" cy="3614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1</a:t>
            </a:r>
            <a:endParaRPr b="0" i="0" sz="2250" u="none" cap="none" strike="noStrike"/>
          </a:p>
        </p:txBody>
      </p:sp>
      <p:sp>
        <p:nvSpPr>
          <p:cNvPr id="149" name="Google Shape;149;p41"/>
          <p:cNvSpPr/>
          <p:nvPr/>
        </p:nvSpPr>
        <p:spPr>
          <a:xfrm>
            <a:off x="2591991" y="1796772"/>
            <a:ext cx="3759279" cy="301228"/>
          </a:xfrm>
          <a:prstGeom prst="rect">
            <a:avLst/>
          </a:prstGeom>
          <a:noFill/>
          <a:ln>
            <a:noFill/>
          </a:ln>
        </p:spPr>
        <p:txBody>
          <a:bodyPr anchorCtr="0" anchor="t" bIns="0" lIns="0" spcFirstLastPara="1" rIns="0" wrap="square" tIns="0">
            <a:noAutofit/>
          </a:bodyPr>
          <a:lstStyle/>
          <a:p>
            <a:pPr indent="0" lvl="0" marL="0" marR="0" rtl="0" algn="r">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Jess: Problem &amp; Business Impact</a:t>
            </a:r>
            <a:endParaRPr b="0" i="0" sz="1850" u="none" cap="none" strike="noStrike"/>
          </a:p>
        </p:txBody>
      </p:sp>
      <p:sp>
        <p:nvSpPr>
          <p:cNvPr id="150" name="Google Shape;150;p41"/>
          <p:cNvSpPr/>
          <p:nvPr/>
        </p:nvSpPr>
        <p:spPr>
          <a:xfrm>
            <a:off x="793790" y="2213610"/>
            <a:ext cx="5557480" cy="616744"/>
          </a:xfrm>
          <a:prstGeom prst="rect">
            <a:avLst/>
          </a:prstGeom>
          <a:noFill/>
          <a:ln>
            <a:noFill/>
          </a:ln>
        </p:spPr>
        <p:txBody>
          <a:bodyPr anchorCtr="0" anchor="t" bIns="0" lIns="0" spcFirstLastPara="1" rIns="0" wrap="square" tIns="0">
            <a:noAutofit/>
          </a:bodyPr>
          <a:lstStyle/>
          <a:p>
            <a:pPr indent="0" lvl="0" marL="0" marR="0" rtl="0" algn="r">
              <a:lnSpc>
                <a:spcPct val="160000"/>
              </a:lnSpc>
              <a:spcBef>
                <a:spcPts val="0"/>
              </a:spcBef>
              <a:spcAft>
                <a:spcPts val="0"/>
              </a:spcAft>
              <a:buClr>
                <a:srgbClr val="5B6071"/>
              </a:buClr>
              <a:buSzPts val="1500"/>
              <a:buFont typeface="Epilogue"/>
              <a:buNone/>
            </a:pPr>
            <a:r>
              <a:rPr lang="en-US" sz="1500">
                <a:solidFill>
                  <a:srgbClr val="5B6071"/>
                </a:solidFill>
                <a:latin typeface="Epilogue"/>
                <a:ea typeface="Epilogue"/>
                <a:cs typeface="Epilogue"/>
                <a:sym typeface="Epilogue"/>
              </a:rPr>
              <a:t>Establishing the core problem, project goals, significance, early insights, and key stakeholders  </a:t>
            </a:r>
            <a:endParaRPr b="0" i="0" sz="1500" u="none" cap="none" strike="noStrike"/>
          </a:p>
        </p:txBody>
      </p:sp>
      <p:sp>
        <p:nvSpPr>
          <p:cNvPr id="151" name="Google Shape;151;p41"/>
          <p:cNvSpPr/>
          <p:nvPr/>
        </p:nvSpPr>
        <p:spPr>
          <a:xfrm>
            <a:off x="7509212" y="3092648"/>
            <a:ext cx="578406" cy="22860"/>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1"/>
          <p:cNvSpPr/>
          <p:nvPr/>
        </p:nvSpPr>
        <p:spPr>
          <a:xfrm>
            <a:off x="7098328" y="2887266"/>
            <a:ext cx="433745" cy="433745"/>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1"/>
          <p:cNvSpPr/>
          <p:nvPr/>
        </p:nvSpPr>
        <p:spPr>
          <a:xfrm>
            <a:off x="7170539" y="2923342"/>
            <a:ext cx="289203" cy="3614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2</a:t>
            </a:r>
            <a:endParaRPr b="0" i="0" sz="2250" u="none" cap="none" strike="noStrike"/>
          </a:p>
        </p:txBody>
      </p:sp>
      <p:sp>
        <p:nvSpPr>
          <p:cNvPr id="154" name="Google Shape;154;p41"/>
          <p:cNvSpPr/>
          <p:nvPr/>
        </p:nvSpPr>
        <p:spPr>
          <a:xfrm>
            <a:off x="8279130" y="2953464"/>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Yash: Data &amp; EDA</a:t>
            </a:r>
            <a:endParaRPr b="0" i="0" sz="1850" u="none" cap="none" strike="noStrike"/>
          </a:p>
        </p:txBody>
      </p:sp>
      <p:sp>
        <p:nvSpPr>
          <p:cNvPr id="155" name="Google Shape;155;p41"/>
          <p:cNvSpPr/>
          <p:nvPr/>
        </p:nvSpPr>
        <p:spPr>
          <a:xfrm>
            <a:off x="8279130" y="3370302"/>
            <a:ext cx="5557480"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b="0" i="0" lang="en-US" sz="1500" u="none" cap="none" strike="noStrike">
                <a:solidFill>
                  <a:srgbClr val="5B6071"/>
                </a:solidFill>
                <a:latin typeface="Epilogue"/>
                <a:ea typeface="Epilogue"/>
                <a:cs typeface="Epilogue"/>
                <a:sym typeface="Epilogue"/>
              </a:rPr>
              <a:t>Exploring the synthetic dataset, notification engagement patterns, and user segmentation insights</a:t>
            </a:r>
            <a:endParaRPr b="0" i="0" sz="1500" u="none" cap="none" strike="noStrike"/>
          </a:p>
        </p:txBody>
      </p:sp>
      <p:sp>
        <p:nvSpPr>
          <p:cNvPr id="156" name="Google Shape;156;p41"/>
          <p:cNvSpPr/>
          <p:nvPr/>
        </p:nvSpPr>
        <p:spPr>
          <a:xfrm>
            <a:off x="6542782" y="4089678"/>
            <a:ext cx="578406" cy="22860"/>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1"/>
          <p:cNvSpPr/>
          <p:nvPr/>
        </p:nvSpPr>
        <p:spPr>
          <a:xfrm>
            <a:off x="7098328" y="3884295"/>
            <a:ext cx="433745" cy="433745"/>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1"/>
          <p:cNvSpPr/>
          <p:nvPr/>
        </p:nvSpPr>
        <p:spPr>
          <a:xfrm>
            <a:off x="7170539" y="3920371"/>
            <a:ext cx="289203" cy="3614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3</a:t>
            </a:r>
            <a:endParaRPr b="0" i="0" sz="2250" u="none" cap="none" strike="noStrike"/>
          </a:p>
        </p:txBody>
      </p:sp>
      <p:sp>
        <p:nvSpPr>
          <p:cNvPr id="159" name="Google Shape;159;p41"/>
          <p:cNvSpPr/>
          <p:nvPr/>
        </p:nvSpPr>
        <p:spPr>
          <a:xfrm>
            <a:off x="3941326" y="3950494"/>
            <a:ext cx="2409944" cy="301228"/>
          </a:xfrm>
          <a:prstGeom prst="rect">
            <a:avLst/>
          </a:prstGeom>
          <a:noFill/>
          <a:ln>
            <a:noFill/>
          </a:ln>
        </p:spPr>
        <p:txBody>
          <a:bodyPr anchorCtr="0" anchor="t" bIns="0" lIns="0" spcFirstLastPara="1" rIns="0" wrap="square" tIns="0">
            <a:noAutofit/>
          </a:bodyPr>
          <a:lstStyle/>
          <a:p>
            <a:pPr indent="0" lvl="0" marL="0" marR="0" rtl="0" algn="r">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Robert: Modeling</a:t>
            </a:r>
            <a:endParaRPr b="0" i="0" sz="1850" u="none" cap="none" strike="noStrike"/>
          </a:p>
        </p:txBody>
      </p:sp>
      <p:sp>
        <p:nvSpPr>
          <p:cNvPr id="160" name="Google Shape;160;p41"/>
          <p:cNvSpPr/>
          <p:nvPr/>
        </p:nvSpPr>
        <p:spPr>
          <a:xfrm>
            <a:off x="793790" y="4367332"/>
            <a:ext cx="5557480" cy="616744"/>
          </a:xfrm>
          <a:prstGeom prst="rect">
            <a:avLst/>
          </a:prstGeom>
          <a:noFill/>
          <a:ln>
            <a:noFill/>
          </a:ln>
        </p:spPr>
        <p:txBody>
          <a:bodyPr anchorCtr="0" anchor="t" bIns="0" lIns="0" spcFirstLastPara="1" rIns="0" wrap="square" tIns="0">
            <a:noAutofit/>
          </a:bodyPr>
          <a:lstStyle/>
          <a:p>
            <a:pPr indent="0" lvl="0" marL="0" marR="0" rtl="0" algn="r">
              <a:lnSpc>
                <a:spcPct val="160000"/>
              </a:lnSpc>
              <a:spcBef>
                <a:spcPts val="0"/>
              </a:spcBef>
              <a:spcAft>
                <a:spcPts val="0"/>
              </a:spcAft>
              <a:buClr>
                <a:srgbClr val="5B6071"/>
              </a:buClr>
              <a:buSzPts val="1500"/>
              <a:buFont typeface="Epilogue"/>
              <a:buNone/>
            </a:pPr>
            <a:r>
              <a:rPr b="0" i="0" lang="en-US" sz="1500" u="none" cap="none" strike="noStrike">
                <a:solidFill>
                  <a:srgbClr val="5B6071"/>
                </a:solidFill>
                <a:latin typeface="Epilogue"/>
                <a:ea typeface="Epilogue"/>
                <a:cs typeface="Epilogue"/>
                <a:sym typeface="Epilogue"/>
              </a:rPr>
              <a:t>Technical deep dive into drift-based churn prediction and causal uplift modeling approaches</a:t>
            </a:r>
            <a:endParaRPr b="0" i="0" sz="1500" u="none" cap="none" strike="noStrike"/>
          </a:p>
        </p:txBody>
      </p:sp>
      <p:sp>
        <p:nvSpPr>
          <p:cNvPr id="161" name="Google Shape;161;p41"/>
          <p:cNvSpPr/>
          <p:nvPr/>
        </p:nvSpPr>
        <p:spPr>
          <a:xfrm>
            <a:off x="7509212" y="5086707"/>
            <a:ext cx="578406" cy="22860"/>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1"/>
          <p:cNvSpPr/>
          <p:nvPr/>
        </p:nvSpPr>
        <p:spPr>
          <a:xfrm>
            <a:off x="7098328" y="4881324"/>
            <a:ext cx="433745" cy="433745"/>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1"/>
          <p:cNvSpPr/>
          <p:nvPr/>
        </p:nvSpPr>
        <p:spPr>
          <a:xfrm>
            <a:off x="7170539" y="4917400"/>
            <a:ext cx="289203" cy="3614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4</a:t>
            </a:r>
            <a:endParaRPr b="0" i="0" sz="2250" u="none" cap="none" strike="noStrike"/>
          </a:p>
        </p:txBody>
      </p:sp>
      <p:sp>
        <p:nvSpPr>
          <p:cNvPr id="164" name="Google Shape;164;p41"/>
          <p:cNvSpPr/>
          <p:nvPr/>
        </p:nvSpPr>
        <p:spPr>
          <a:xfrm>
            <a:off x="8279123" y="4947525"/>
            <a:ext cx="47133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Fiona: Prototype </a:t>
            </a:r>
            <a:r>
              <a:rPr lang="en-US" sz="1850">
                <a:solidFill>
                  <a:srgbClr val="5B6071"/>
                </a:solidFill>
                <a:latin typeface="Fraunces"/>
                <a:ea typeface="Fraunces"/>
                <a:cs typeface="Fraunces"/>
                <a:sym typeface="Fraunces"/>
              </a:rPr>
              <a:t>&amp; Data </a:t>
            </a:r>
            <a:r>
              <a:rPr lang="en-US" sz="1850">
                <a:solidFill>
                  <a:srgbClr val="5B6071"/>
                </a:solidFill>
                <a:latin typeface="Fraunces"/>
                <a:ea typeface="Fraunces"/>
                <a:cs typeface="Fraunces"/>
                <a:sym typeface="Fraunces"/>
              </a:rPr>
              <a:t>Pipeline</a:t>
            </a:r>
            <a:endParaRPr b="0" i="0" sz="1850" u="none" cap="none" strike="noStrike"/>
          </a:p>
        </p:txBody>
      </p:sp>
      <p:sp>
        <p:nvSpPr>
          <p:cNvPr id="165" name="Google Shape;165;p41"/>
          <p:cNvSpPr/>
          <p:nvPr/>
        </p:nvSpPr>
        <p:spPr>
          <a:xfrm>
            <a:off x="8279130" y="5364361"/>
            <a:ext cx="5557480"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lang="en-US" sz="1500">
                <a:solidFill>
                  <a:srgbClr val="5B6071"/>
                </a:solidFill>
                <a:latin typeface="Epilogue"/>
                <a:ea typeface="Epilogue"/>
                <a:cs typeface="Epilogue"/>
                <a:sym typeface="Epilogue"/>
              </a:rPr>
              <a:t>Building dashboard prototype in Figma and proposing the technical flow to keep it updated in production</a:t>
            </a:r>
            <a:endParaRPr b="0" i="0" sz="1500" u="none" cap="none" strike="noStrike">
              <a:highlight>
                <a:schemeClr val="accent4"/>
              </a:highlight>
            </a:endParaRPr>
          </a:p>
        </p:txBody>
      </p:sp>
      <p:sp>
        <p:nvSpPr>
          <p:cNvPr id="166" name="Google Shape;166;p41"/>
          <p:cNvSpPr/>
          <p:nvPr/>
        </p:nvSpPr>
        <p:spPr>
          <a:xfrm>
            <a:off x="6542782" y="6083737"/>
            <a:ext cx="578406" cy="22860"/>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1"/>
          <p:cNvSpPr/>
          <p:nvPr/>
        </p:nvSpPr>
        <p:spPr>
          <a:xfrm>
            <a:off x="7098328" y="5878354"/>
            <a:ext cx="433745" cy="433745"/>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1"/>
          <p:cNvSpPr/>
          <p:nvPr/>
        </p:nvSpPr>
        <p:spPr>
          <a:xfrm>
            <a:off x="7170539" y="5914430"/>
            <a:ext cx="289203" cy="3614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5</a:t>
            </a:r>
            <a:endParaRPr b="0" i="0" sz="2250" u="none" cap="none" strike="noStrike"/>
          </a:p>
        </p:txBody>
      </p:sp>
      <p:sp>
        <p:nvSpPr>
          <p:cNvPr id="169" name="Google Shape;169;p41"/>
          <p:cNvSpPr/>
          <p:nvPr/>
        </p:nvSpPr>
        <p:spPr>
          <a:xfrm>
            <a:off x="2599968" y="5944553"/>
            <a:ext cx="3751302" cy="301228"/>
          </a:xfrm>
          <a:prstGeom prst="rect">
            <a:avLst/>
          </a:prstGeom>
          <a:noFill/>
          <a:ln>
            <a:noFill/>
          </a:ln>
        </p:spPr>
        <p:txBody>
          <a:bodyPr anchorCtr="0" anchor="t" bIns="0" lIns="0" spcFirstLastPara="1" rIns="0" wrap="square" tIns="0">
            <a:noAutofit/>
          </a:bodyPr>
          <a:lstStyle/>
          <a:p>
            <a:pPr indent="0" lvl="0" marL="0" marR="0" rtl="0" algn="r">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Madina: Governance &amp; Roadmap</a:t>
            </a:r>
            <a:endParaRPr b="0" i="0" sz="1850" u="none" cap="none" strike="noStrike"/>
          </a:p>
        </p:txBody>
      </p:sp>
      <p:sp>
        <p:nvSpPr>
          <p:cNvPr id="170" name="Google Shape;170;p41"/>
          <p:cNvSpPr/>
          <p:nvPr/>
        </p:nvSpPr>
        <p:spPr>
          <a:xfrm>
            <a:off x="793790" y="6361390"/>
            <a:ext cx="5557480" cy="616744"/>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lang="en-US" sz="1500">
                <a:solidFill>
                  <a:srgbClr val="5B6071"/>
                </a:solidFill>
                <a:latin typeface="Epilogue"/>
                <a:ea typeface="Epilogue"/>
                <a:cs typeface="Epilogue"/>
                <a:sym typeface="Epilogue"/>
              </a:rPr>
              <a:t>Addressing ethical considerations, limitations, and implementation pathway forward</a:t>
            </a:r>
            <a:endParaRPr sz="1500">
              <a:solidFill>
                <a:srgbClr val="5B6071"/>
              </a:solidFill>
              <a:latin typeface="Epilogue"/>
              <a:ea typeface="Epilogue"/>
              <a:cs typeface="Epilogue"/>
              <a:sym typeface="Epilogue"/>
            </a:endParaRPr>
          </a:p>
          <a:p>
            <a:pPr indent="0" lvl="0" marL="0" marR="0" rtl="0" algn="r">
              <a:lnSpc>
                <a:spcPct val="160000"/>
              </a:lnSpc>
              <a:spcBef>
                <a:spcPts val="0"/>
              </a:spcBef>
              <a:spcAft>
                <a:spcPts val="0"/>
              </a:spcAft>
              <a:buClr>
                <a:srgbClr val="5B6071"/>
              </a:buClr>
              <a:buSzPts val="1500"/>
              <a:buFont typeface="Epilogue"/>
              <a:buNone/>
            </a:pPr>
            <a:r>
              <a:t/>
            </a:r>
            <a:endParaRPr sz="1500">
              <a:solidFill>
                <a:srgbClr val="5B6071"/>
              </a:solidFill>
              <a:highlight>
                <a:schemeClr val="accent4"/>
              </a:highlight>
              <a:latin typeface="Epilogue"/>
              <a:ea typeface="Epilogue"/>
              <a:cs typeface="Epilogue"/>
              <a:sym typeface="Epilog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descr="preencoded.png" id="582" name="Google Shape;582;p5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83" name="Google Shape;583;p59"/>
          <p:cNvSpPr/>
          <p:nvPr/>
        </p:nvSpPr>
        <p:spPr>
          <a:xfrm>
            <a:off x="6280190" y="683300"/>
            <a:ext cx="4625459" cy="460772"/>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Model Evaluation Strategy</a:t>
            </a:r>
            <a:endParaRPr b="0" i="0" sz="2900" u="none" cap="none" strike="noStrike"/>
          </a:p>
        </p:txBody>
      </p:sp>
      <p:sp>
        <p:nvSpPr>
          <p:cNvPr id="584" name="Google Shape;584;p59"/>
          <p:cNvSpPr/>
          <p:nvPr/>
        </p:nvSpPr>
        <p:spPr>
          <a:xfrm>
            <a:off x="6280190" y="1203008"/>
            <a:ext cx="3684270" cy="276344"/>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Multi-Faceted Validation Approach</a:t>
            </a:r>
            <a:endParaRPr b="0" i="0" sz="1700" u="none" cap="none" strike="noStrike"/>
          </a:p>
        </p:txBody>
      </p:sp>
      <p:sp>
        <p:nvSpPr>
          <p:cNvPr id="585" name="Google Shape;585;p59"/>
          <p:cNvSpPr/>
          <p:nvPr/>
        </p:nvSpPr>
        <p:spPr>
          <a:xfrm>
            <a:off x="6280190" y="1847850"/>
            <a:ext cx="1853089"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Performance Metrics</a:t>
            </a:r>
            <a:endParaRPr b="0" i="0" sz="1450" u="none" cap="none" strike="noStrike"/>
          </a:p>
        </p:txBody>
      </p:sp>
      <p:sp>
        <p:nvSpPr>
          <p:cNvPr id="586" name="Google Shape;586;p59"/>
          <p:cNvSpPr/>
          <p:nvPr/>
        </p:nvSpPr>
        <p:spPr>
          <a:xfrm>
            <a:off x="6280190" y="2225635"/>
            <a:ext cx="3598426"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Retention curves:</a:t>
            </a:r>
            <a:r>
              <a:rPr b="0" i="0" lang="en-US" sz="1150" u="none" cap="none" strike="noStrike">
                <a:solidFill>
                  <a:srgbClr val="5B6071"/>
                </a:solidFill>
                <a:latin typeface="Epilogue"/>
                <a:ea typeface="Epilogue"/>
                <a:cs typeface="Epilogue"/>
                <a:sym typeface="Epilogue"/>
              </a:rPr>
              <a:t> Visualize survival differences between risk tiers</a:t>
            </a:r>
            <a:endParaRPr b="0" i="0" sz="1150" u="none" cap="none" strike="noStrike"/>
          </a:p>
        </p:txBody>
      </p:sp>
      <p:sp>
        <p:nvSpPr>
          <p:cNvPr id="587" name="Google Shape;587;p59"/>
          <p:cNvSpPr/>
          <p:nvPr/>
        </p:nvSpPr>
        <p:spPr>
          <a:xfrm>
            <a:off x="6280190" y="2748677"/>
            <a:ext cx="3598426"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Precision-Recall curves:</a:t>
            </a:r>
            <a:r>
              <a:rPr b="0" i="0" lang="en-US" sz="1150" u="none" cap="none" strike="noStrike">
                <a:solidFill>
                  <a:srgbClr val="5B6071"/>
                </a:solidFill>
                <a:latin typeface="Epilogue"/>
                <a:ea typeface="Epilogue"/>
                <a:cs typeface="Epilogue"/>
                <a:sym typeface="Epilogue"/>
              </a:rPr>
              <a:t> Optimize classification thresholds for business needs</a:t>
            </a:r>
            <a:endParaRPr b="0" i="0" sz="1150" u="none" cap="none" strike="noStrike"/>
          </a:p>
        </p:txBody>
      </p:sp>
      <p:sp>
        <p:nvSpPr>
          <p:cNvPr id="588" name="Google Shape;588;p59"/>
          <p:cNvSpPr/>
          <p:nvPr/>
        </p:nvSpPr>
        <p:spPr>
          <a:xfrm>
            <a:off x="6280190" y="3271718"/>
            <a:ext cx="3598426"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ROC-AUC:</a:t>
            </a:r>
            <a:r>
              <a:rPr b="0" i="0" lang="en-US" sz="1150" u="none" cap="none" strike="noStrike">
                <a:solidFill>
                  <a:srgbClr val="5B6071"/>
                </a:solidFill>
                <a:latin typeface="Epilogue"/>
                <a:ea typeface="Epilogue"/>
                <a:cs typeface="Epilogue"/>
                <a:sym typeface="Epilogue"/>
              </a:rPr>
              <a:t> Measure overall discriminative power</a:t>
            </a:r>
            <a:endParaRPr b="0" i="0" sz="1150" u="none" cap="none" strike="noStrike"/>
          </a:p>
        </p:txBody>
      </p:sp>
      <p:sp>
        <p:nvSpPr>
          <p:cNvPr id="589" name="Google Shape;589;p59"/>
          <p:cNvSpPr/>
          <p:nvPr/>
        </p:nvSpPr>
        <p:spPr>
          <a:xfrm>
            <a:off x="10245804" y="1847850"/>
            <a:ext cx="2148126"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Interpretability Analysis</a:t>
            </a:r>
            <a:endParaRPr b="0" i="0" sz="1450" u="none" cap="none" strike="noStrike"/>
          </a:p>
        </p:txBody>
      </p:sp>
      <p:sp>
        <p:nvSpPr>
          <p:cNvPr id="590" name="Google Shape;590;p59"/>
          <p:cNvSpPr/>
          <p:nvPr/>
        </p:nvSpPr>
        <p:spPr>
          <a:xfrm>
            <a:off x="10245804" y="2225635"/>
            <a:ext cx="3598426"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SHAP values:</a:t>
            </a:r>
            <a:r>
              <a:rPr b="0" i="0" lang="en-US" sz="1150" u="none" cap="none" strike="noStrike">
                <a:solidFill>
                  <a:srgbClr val="5B6071"/>
                </a:solidFill>
                <a:latin typeface="Epilogue"/>
                <a:ea typeface="Epilogue"/>
                <a:cs typeface="Epilogue"/>
                <a:sym typeface="Epilogue"/>
              </a:rPr>
              <a:t> Drift features dominate importance rankings</a:t>
            </a:r>
            <a:endParaRPr b="0" i="0" sz="1150" u="none" cap="none" strike="noStrike"/>
          </a:p>
        </p:txBody>
      </p:sp>
      <p:sp>
        <p:nvSpPr>
          <p:cNvPr id="591" name="Google Shape;591;p59"/>
          <p:cNvSpPr/>
          <p:nvPr/>
        </p:nvSpPr>
        <p:spPr>
          <a:xfrm>
            <a:off x="10245804" y="2748677"/>
            <a:ext cx="3598426"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Feature contributions:</a:t>
            </a:r>
            <a:r>
              <a:rPr b="0" i="0" lang="en-US" sz="1150" u="none" cap="none" strike="noStrike">
                <a:solidFill>
                  <a:srgbClr val="5B6071"/>
                </a:solidFill>
                <a:latin typeface="Epilogue"/>
                <a:ea typeface="Epilogue"/>
                <a:cs typeface="Epilogue"/>
                <a:sym typeface="Epilogue"/>
              </a:rPr>
              <a:t> Validate that model relies on business-relevant signals</a:t>
            </a:r>
            <a:endParaRPr b="0" i="0" sz="1150" u="none" cap="none" strike="noStrike"/>
          </a:p>
        </p:txBody>
      </p:sp>
      <p:sp>
        <p:nvSpPr>
          <p:cNvPr id="592" name="Google Shape;592;p59"/>
          <p:cNvSpPr/>
          <p:nvPr/>
        </p:nvSpPr>
        <p:spPr>
          <a:xfrm>
            <a:off x="10245804" y="3271718"/>
            <a:ext cx="3598426"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Cohort-level uplift:</a:t>
            </a:r>
            <a:r>
              <a:rPr b="0" i="0" lang="en-US" sz="1150" u="none" cap="none" strike="noStrike">
                <a:solidFill>
                  <a:srgbClr val="5B6071"/>
                </a:solidFill>
                <a:latin typeface="Epilogue"/>
                <a:ea typeface="Epilogue"/>
                <a:cs typeface="Epilogue"/>
                <a:sym typeface="Epilogue"/>
              </a:rPr>
              <a:t> Evaluate notification impact across segments</a:t>
            </a:r>
            <a:endParaRPr b="0" i="0" sz="1150" u="none" cap="none" strike="noStrike"/>
          </a:p>
        </p:txBody>
      </p:sp>
      <p:sp>
        <p:nvSpPr>
          <p:cNvPr id="593" name="Google Shape;593;p59"/>
          <p:cNvSpPr/>
          <p:nvPr/>
        </p:nvSpPr>
        <p:spPr>
          <a:xfrm>
            <a:off x="6280190" y="3960614"/>
            <a:ext cx="7556421" cy="884515"/>
          </a:xfrm>
          <a:prstGeom prst="roundRect">
            <a:avLst>
              <a:gd fmla="val 700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9"/>
          <p:cNvSpPr/>
          <p:nvPr/>
        </p:nvSpPr>
        <p:spPr>
          <a:xfrm>
            <a:off x="6295430" y="3975854"/>
            <a:ext cx="589717" cy="854035"/>
          </a:xfrm>
          <a:prstGeom prst="roundRect">
            <a:avLst>
              <a:gd fmla="val 739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9"/>
          <p:cNvSpPr/>
          <p:nvPr/>
        </p:nvSpPr>
        <p:spPr>
          <a:xfrm>
            <a:off x="7032546" y="4123253"/>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Predictive Accuracy</a:t>
            </a:r>
            <a:endParaRPr b="0" i="0" sz="1450" u="none" cap="none" strike="noStrike"/>
          </a:p>
        </p:txBody>
      </p:sp>
      <p:sp>
        <p:nvSpPr>
          <p:cNvPr id="596" name="Google Shape;596;p59"/>
          <p:cNvSpPr/>
          <p:nvPr/>
        </p:nvSpPr>
        <p:spPr>
          <a:xfrm>
            <a:off x="7032546" y="4441984"/>
            <a:ext cx="6641425"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Model successfully separates high-risk from low-risk users with strong AUC performance</a:t>
            </a:r>
            <a:endParaRPr b="0" i="0" sz="1150" u="none" cap="none" strike="noStrike"/>
          </a:p>
        </p:txBody>
      </p:sp>
      <p:sp>
        <p:nvSpPr>
          <p:cNvPr id="597" name="Google Shape;597;p59"/>
          <p:cNvSpPr/>
          <p:nvPr/>
        </p:nvSpPr>
        <p:spPr>
          <a:xfrm>
            <a:off x="6280190" y="4992529"/>
            <a:ext cx="7556421" cy="884515"/>
          </a:xfrm>
          <a:prstGeom prst="roundRect">
            <a:avLst>
              <a:gd fmla="val 700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9"/>
          <p:cNvSpPr/>
          <p:nvPr/>
        </p:nvSpPr>
        <p:spPr>
          <a:xfrm>
            <a:off x="6295430" y="5007769"/>
            <a:ext cx="589717" cy="854035"/>
          </a:xfrm>
          <a:prstGeom prst="roundRect">
            <a:avLst>
              <a:gd fmla="val 739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9"/>
          <p:cNvSpPr/>
          <p:nvPr/>
        </p:nvSpPr>
        <p:spPr>
          <a:xfrm>
            <a:off x="7032546" y="5155168"/>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Marketing Value</a:t>
            </a:r>
            <a:endParaRPr b="0" i="0" sz="1450" u="none" cap="none" strike="noStrike"/>
          </a:p>
        </p:txBody>
      </p:sp>
      <p:sp>
        <p:nvSpPr>
          <p:cNvPr id="600" name="Google Shape;600;p59"/>
          <p:cNvSpPr/>
          <p:nvPr/>
        </p:nvSpPr>
        <p:spPr>
          <a:xfrm>
            <a:off x="7032546" y="5473898"/>
            <a:ext cx="6641425"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Risk tiers align with actionable marketing segments, enabling immediate deployment</a:t>
            </a:r>
            <a:endParaRPr b="0" i="0" sz="1150" u="none" cap="none" strike="noStrike"/>
          </a:p>
        </p:txBody>
      </p:sp>
      <p:sp>
        <p:nvSpPr>
          <p:cNvPr id="601" name="Google Shape;601;p59"/>
          <p:cNvSpPr/>
          <p:nvPr/>
        </p:nvSpPr>
        <p:spPr>
          <a:xfrm>
            <a:off x="6280190" y="6024443"/>
            <a:ext cx="7556421" cy="884515"/>
          </a:xfrm>
          <a:prstGeom prst="roundRect">
            <a:avLst>
              <a:gd fmla="val 700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9"/>
          <p:cNvSpPr/>
          <p:nvPr/>
        </p:nvSpPr>
        <p:spPr>
          <a:xfrm>
            <a:off x="6295430" y="6039683"/>
            <a:ext cx="589717" cy="854035"/>
          </a:xfrm>
          <a:prstGeom prst="roundRect">
            <a:avLst>
              <a:gd fmla="val 739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9"/>
          <p:cNvSpPr/>
          <p:nvPr/>
        </p:nvSpPr>
        <p:spPr>
          <a:xfrm>
            <a:off x="7032546" y="6187083"/>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Interpretability</a:t>
            </a:r>
            <a:endParaRPr b="0" i="0" sz="1450" u="none" cap="none" strike="noStrike"/>
          </a:p>
        </p:txBody>
      </p:sp>
      <p:sp>
        <p:nvSpPr>
          <p:cNvPr id="604" name="Google Shape;604;p59"/>
          <p:cNvSpPr/>
          <p:nvPr/>
        </p:nvSpPr>
        <p:spPr>
          <a:xfrm>
            <a:off x="7032546" y="6505813"/>
            <a:ext cx="6641425"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SHAP analysis confirms drift-based features drive predictions, building stakeholder trust</a:t>
            </a:r>
            <a:endParaRPr b="0" i="0" sz="1150" u="none" cap="none" strike="noStrike"/>
          </a:p>
        </p:txBody>
      </p:sp>
      <p:sp>
        <p:nvSpPr>
          <p:cNvPr id="605" name="Google Shape;605;p59"/>
          <p:cNvSpPr/>
          <p:nvPr/>
        </p:nvSpPr>
        <p:spPr>
          <a:xfrm>
            <a:off x="6280190" y="7074813"/>
            <a:ext cx="7556421"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Our evaluation prioritizes not just statistical performance, but </a:t>
            </a:r>
            <a:r>
              <a:rPr b="1" i="0" lang="en-US" sz="1150" u="none" cap="none" strike="noStrike">
                <a:solidFill>
                  <a:srgbClr val="5B6071"/>
                </a:solidFill>
                <a:latin typeface="Epilogue"/>
                <a:ea typeface="Epilogue"/>
                <a:cs typeface="Epilogue"/>
                <a:sym typeface="Epilogue"/>
              </a:rPr>
              <a:t>practical utility</a:t>
            </a:r>
            <a:r>
              <a:rPr b="0" i="0" lang="en-US" sz="1150" u="none" cap="none" strike="noStrike">
                <a:solidFill>
                  <a:srgbClr val="5B6071"/>
                </a:solidFill>
                <a:latin typeface="Epilogue"/>
                <a:ea typeface="Epilogue"/>
                <a:cs typeface="Epilogue"/>
                <a:sym typeface="Epilogue"/>
              </a:rPr>
              <a:t> for retention teams making daily targeting decisions.</a:t>
            </a:r>
            <a:endParaRPr b="0" i="0" sz="1150"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descr="preencoded.png" id="611" name="Google Shape;611;p6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12" name="Google Shape;612;p60"/>
          <p:cNvSpPr/>
          <p:nvPr/>
        </p:nvSpPr>
        <p:spPr>
          <a:xfrm>
            <a:off x="6280190" y="676513"/>
            <a:ext cx="5187672" cy="49613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3100"/>
              <a:buFont typeface="Fraunces"/>
              <a:buNone/>
            </a:pPr>
            <a:r>
              <a:rPr b="0" i="0" lang="en-US" sz="3100" u="none" cap="none" strike="noStrike">
                <a:solidFill>
                  <a:srgbClr val="000000"/>
                </a:solidFill>
                <a:latin typeface="Fraunces"/>
                <a:ea typeface="Fraunces"/>
                <a:cs typeface="Fraunces"/>
                <a:sym typeface="Fraunces"/>
              </a:rPr>
              <a:t>Notification Impact Results</a:t>
            </a:r>
            <a:endParaRPr b="0" i="0" sz="3100" u="none" cap="none" strike="noStrike"/>
          </a:p>
        </p:txBody>
      </p:sp>
      <p:sp>
        <p:nvSpPr>
          <p:cNvPr id="613" name="Google Shape;613;p60"/>
          <p:cNvSpPr/>
          <p:nvPr/>
        </p:nvSpPr>
        <p:spPr>
          <a:xfrm>
            <a:off x="6280190" y="1236107"/>
            <a:ext cx="3168015" cy="297656"/>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0000"/>
              </a:buClr>
              <a:buSzPts val="1850"/>
              <a:buFont typeface="Fraunces"/>
              <a:buNone/>
            </a:pPr>
            <a:r>
              <a:rPr b="0" i="0" lang="en-US" sz="1850" u="none" cap="none" strike="noStrike">
                <a:solidFill>
                  <a:srgbClr val="000000"/>
                </a:solidFill>
                <a:latin typeface="Fraunces"/>
                <a:ea typeface="Fraunces"/>
                <a:cs typeface="Fraunces"/>
                <a:sym typeface="Fraunces"/>
              </a:rPr>
              <a:t>Immediate Engagement Lift</a:t>
            </a:r>
            <a:endParaRPr b="0" i="0" sz="1850" u="none" cap="none" strike="noStrike"/>
          </a:p>
        </p:txBody>
      </p:sp>
      <p:sp>
        <p:nvSpPr>
          <p:cNvPr id="614" name="Google Shape;614;p60"/>
          <p:cNvSpPr/>
          <p:nvPr/>
        </p:nvSpPr>
        <p:spPr>
          <a:xfrm>
            <a:off x="6280190" y="1851184"/>
            <a:ext cx="2386489" cy="523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4100"/>
              <a:buFont typeface="Fraunces"/>
              <a:buNone/>
            </a:pPr>
            <a:r>
              <a:rPr b="0" i="0" lang="en-US" sz="4100" u="none" cap="none" strike="noStrike">
                <a:solidFill>
                  <a:srgbClr val="5B6071"/>
                </a:solidFill>
                <a:latin typeface="Fraunces"/>
                <a:ea typeface="Fraunces"/>
                <a:cs typeface="Fraunces"/>
                <a:sym typeface="Fraunces"/>
              </a:rPr>
              <a:t>1.5-2×</a:t>
            </a:r>
            <a:endParaRPr b="0" i="0" sz="4100" u="none" cap="none" strike="noStrike"/>
          </a:p>
        </p:txBody>
      </p:sp>
      <p:sp>
        <p:nvSpPr>
          <p:cNvPr id="615" name="Google Shape;615;p60"/>
          <p:cNvSpPr/>
          <p:nvPr/>
        </p:nvSpPr>
        <p:spPr>
          <a:xfrm>
            <a:off x="6481048" y="2573417"/>
            <a:ext cx="1984653" cy="248007"/>
          </a:xfrm>
          <a:prstGeom prst="rect">
            <a:avLst/>
          </a:prstGeom>
          <a:noFill/>
          <a:ln>
            <a:noFill/>
          </a:ln>
        </p:spPr>
        <p:txBody>
          <a:bodyPr anchorCtr="0" anchor="t" bIns="0" lIns="0" spcFirstLastPara="1" rIns="0" wrap="square" tIns="0">
            <a:noAutofit/>
          </a:bodyPr>
          <a:lstStyle/>
          <a:p>
            <a:pPr indent="0" lvl="0" marL="0" marR="0" rtl="0" algn="ctr">
              <a:lnSpc>
                <a:spcPct val="125806"/>
              </a:lnSpc>
              <a:spcBef>
                <a:spcPts val="0"/>
              </a:spcBef>
              <a:spcAft>
                <a:spcPts val="0"/>
              </a:spcAft>
              <a:buClr>
                <a:srgbClr val="5B6071"/>
              </a:buClr>
              <a:buSzPts val="1550"/>
              <a:buFont typeface="Fraunces"/>
              <a:buNone/>
            </a:pPr>
            <a:r>
              <a:rPr b="0" i="0" lang="en-US" sz="1550" u="none" cap="none" strike="noStrike">
                <a:solidFill>
                  <a:srgbClr val="5B6071"/>
                </a:solidFill>
                <a:latin typeface="Fraunces"/>
                <a:ea typeface="Fraunces"/>
                <a:cs typeface="Fraunces"/>
                <a:sym typeface="Fraunces"/>
              </a:rPr>
              <a:t>Session Frequency</a:t>
            </a:r>
            <a:endParaRPr b="0" i="0" sz="1550" u="none" cap="none" strike="noStrike"/>
          </a:p>
        </p:txBody>
      </p:sp>
      <p:sp>
        <p:nvSpPr>
          <p:cNvPr id="616" name="Google Shape;616;p60"/>
          <p:cNvSpPr/>
          <p:nvPr/>
        </p:nvSpPr>
        <p:spPr>
          <a:xfrm>
            <a:off x="6280190" y="2916674"/>
            <a:ext cx="2386489" cy="508159"/>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5B6071"/>
              </a:buClr>
              <a:buSzPts val="1250"/>
              <a:buFont typeface="Epilogue"/>
              <a:buNone/>
            </a:pPr>
            <a:r>
              <a:rPr b="0" i="0" lang="en-US" sz="1250" u="none" cap="none" strike="noStrike">
                <a:solidFill>
                  <a:srgbClr val="5B6071"/>
                </a:solidFill>
                <a:latin typeface="Epilogue"/>
                <a:ea typeface="Epilogue"/>
                <a:cs typeface="Epilogue"/>
                <a:sym typeface="Epilogue"/>
              </a:rPr>
              <a:t>Immediate lift in activity within 7 days post-notification</a:t>
            </a:r>
            <a:endParaRPr b="0" i="0" sz="1250" u="none" cap="none" strike="noStrike"/>
          </a:p>
        </p:txBody>
      </p:sp>
      <p:sp>
        <p:nvSpPr>
          <p:cNvPr id="617" name="Google Shape;617;p60"/>
          <p:cNvSpPr/>
          <p:nvPr/>
        </p:nvSpPr>
        <p:spPr>
          <a:xfrm>
            <a:off x="8865037" y="1851184"/>
            <a:ext cx="2386608" cy="523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4100"/>
              <a:buFont typeface="Fraunces"/>
              <a:buNone/>
            </a:pPr>
            <a:r>
              <a:rPr b="0" i="0" lang="en-US" sz="4100" u="none" cap="none" strike="noStrike">
                <a:solidFill>
                  <a:srgbClr val="5B6071"/>
                </a:solidFill>
                <a:latin typeface="Fraunces"/>
                <a:ea typeface="Fraunces"/>
                <a:cs typeface="Fraunces"/>
                <a:sym typeface="Fraunces"/>
              </a:rPr>
              <a:t>30%</a:t>
            </a:r>
            <a:endParaRPr b="0" i="0" sz="4100" u="none" cap="none" strike="noStrike"/>
          </a:p>
        </p:txBody>
      </p:sp>
      <p:sp>
        <p:nvSpPr>
          <p:cNvPr id="618" name="Google Shape;618;p60"/>
          <p:cNvSpPr/>
          <p:nvPr/>
        </p:nvSpPr>
        <p:spPr>
          <a:xfrm>
            <a:off x="9066014" y="2573417"/>
            <a:ext cx="1984653" cy="248007"/>
          </a:xfrm>
          <a:prstGeom prst="rect">
            <a:avLst/>
          </a:prstGeom>
          <a:noFill/>
          <a:ln>
            <a:noFill/>
          </a:ln>
        </p:spPr>
        <p:txBody>
          <a:bodyPr anchorCtr="0" anchor="t" bIns="0" lIns="0" spcFirstLastPara="1" rIns="0" wrap="square" tIns="0">
            <a:noAutofit/>
          </a:bodyPr>
          <a:lstStyle/>
          <a:p>
            <a:pPr indent="0" lvl="0" marL="0" marR="0" rtl="0" algn="ctr">
              <a:lnSpc>
                <a:spcPct val="125806"/>
              </a:lnSpc>
              <a:spcBef>
                <a:spcPts val="0"/>
              </a:spcBef>
              <a:spcAft>
                <a:spcPts val="0"/>
              </a:spcAft>
              <a:buClr>
                <a:srgbClr val="5B6071"/>
              </a:buClr>
              <a:buSzPts val="1550"/>
              <a:buFont typeface="Fraunces"/>
              <a:buNone/>
            </a:pPr>
            <a:r>
              <a:rPr b="0" i="0" lang="en-US" sz="1550" u="none" cap="none" strike="noStrike">
                <a:solidFill>
                  <a:srgbClr val="5B6071"/>
                </a:solidFill>
                <a:latin typeface="Fraunces"/>
                <a:ea typeface="Fraunces"/>
                <a:cs typeface="Fraunces"/>
                <a:sym typeface="Fraunces"/>
              </a:rPr>
              <a:t>Lifetime Extension</a:t>
            </a:r>
            <a:endParaRPr b="0" i="0" sz="1550" u="none" cap="none" strike="noStrike"/>
          </a:p>
        </p:txBody>
      </p:sp>
      <p:sp>
        <p:nvSpPr>
          <p:cNvPr id="619" name="Google Shape;619;p60"/>
          <p:cNvSpPr/>
          <p:nvPr/>
        </p:nvSpPr>
        <p:spPr>
          <a:xfrm>
            <a:off x="8865037" y="2916674"/>
            <a:ext cx="2386608" cy="508159"/>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5B6071"/>
              </a:buClr>
              <a:buSzPts val="1250"/>
              <a:buFont typeface="Epilogue"/>
              <a:buNone/>
            </a:pPr>
            <a:r>
              <a:rPr b="0" i="0" lang="en-US" sz="1250" u="none" cap="none" strike="noStrike">
                <a:solidFill>
                  <a:srgbClr val="5B6071"/>
                </a:solidFill>
                <a:latin typeface="Epilogue"/>
                <a:ea typeface="Epilogue"/>
                <a:cs typeface="Epilogue"/>
                <a:sym typeface="Epilogue"/>
              </a:rPr>
              <a:t>Average increase for responsive cohorts</a:t>
            </a:r>
            <a:endParaRPr b="0" i="0" sz="1250" u="none" cap="none" strike="noStrike"/>
          </a:p>
        </p:txBody>
      </p:sp>
      <p:sp>
        <p:nvSpPr>
          <p:cNvPr id="620" name="Google Shape;620;p60"/>
          <p:cNvSpPr/>
          <p:nvPr/>
        </p:nvSpPr>
        <p:spPr>
          <a:xfrm>
            <a:off x="11450003" y="1851184"/>
            <a:ext cx="2386608" cy="523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4100"/>
              <a:buFont typeface="Fraunces"/>
              <a:buNone/>
            </a:pPr>
            <a:r>
              <a:rPr b="0" i="0" lang="en-US" sz="4100" u="none" cap="none" strike="noStrike">
                <a:solidFill>
                  <a:srgbClr val="5B6071"/>
                </a:solidFill>
                <a:latin typeface="Fraunces"/>
                <a:ea typeface="Fraunces"/>
                <a:cs typeface="Fraunces"/>
                <a:sym typeface="Fraunces"/>
              </a:rPr>
              <a:t>15%</a:t>
            </a:r>
            <a:endParaRPr b="0" i="0" sz="4100" u="none" cap="none" strike="noStrike"/>
          </a:p>
        </p:txBody>
      </p:sp>
      <p:sp>
        <p:nvSpPr>
          <p:cNvPr id="621" name="Google Shape;621;p60"/>
          <p:cNvSpPr/>
          <p:nvPr/>
        </p:nvSpPr>
        <p:spPr>
          <a:xfrm>
            <a:off x="11650980" y="2573417"/>
            <a:ext cx="1984653" cy="248007"/>
          </a:xfrm>
          <a:prstGeom prst="rect">
            <a:avLst/>
          </a:prstGeom>
          <a:noFill/>
          <a:ln>
            <a:noFill/>
          </a:ln>
        </p:spPr>
        <p:txBody>
          <a:bodyPr anchorCtr="0" anchor="t" bIns="0" lIns="0" spcFirstLastPara="1" rIns="0" wrap="square" tIns="0">
            <a:noAutofit/>
          </a:bodyPr>
          <a:lstStyle/>
          <a:p>
            <a:pPr indent="0" lvl="0" marL="0" marR="0" rtl="0" algn="ctr">
              <a:lnSpc>
                <a:spcPct val="125806"/>
              </a:lnSpc>
              <a:spcBef>
                <a:spcPts val="0"/>
              </a:spcBef>
              <a:spcAft>
                <a:spcPts val="0"/>
              </a:spcAft>
              <a:buClr>
                <a:srgbClr val="5B6071"/>
              </a:buClr>
              <a:buSzPts val="1550"/>
              <a:buFont typeface="Fraunces"/>
              <a:buNone/>
            </a:pPr>
            <a:r>
              <a:rPr b="0" i="0" lang="en-US" sz="1550" u="none" cap="none" strike="noStrike">
                <a:solidFill>
                  <a:srgbClr val="5B6071"/>
                </a:solidFill>
                <a:latin typeface="Fraunces"/>
                <a:ea typeface="Fraunces"/>
                <a:cs typeface="Fraunces"/>
                <a:sym typeface="Fraunces"/>
              </a:rPr>
              <a:t>Competitive Churn</a:t>
            </a:r>
            <a:endParaRPr b="0" i="0" sz="1550" u="none" cap="none" strike="noStrike"/>
          </a:p>
        </p:txBody>
      </p:sp>
      <p:sp>
        <p:nvSpPr>
          <p:cNvPr id="622" name="Google Shape;622;p60"/>
          <p:cNvSpPr/>
          <p:nvPr/>
        </p:nvSpPr>
        <p:spPr>
          <a:xfrm>
            <a:off x="11450003" y="2916674"/>
            <a:ext cx="2386608" cy="508159"/>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5B6071"/>
              </a:buClr>
              <a:buSzPts val="1250"/>
              <a:buFont typeface="Epilogue"/>
              <a:buNone/>
            </a:pPr>
            <a:r>
              <a:rPr b="0" i="0" lang="en-US" sz="1250" u="none" cap="none" strike="noStrike">
                <a:solidFill>
                  <a:srgbClr val="5B6071"/>
                </a:solidFill>
                <a:latin typeface="Epilogue"/>
                <a:ea typeface="Epilogue"/>
                <a:cs typeface="Epilogue"/>
                <a:sym typeface="Epilogue"/>
              </a:rPr>
              <a:t>Reduction in treatment group versus control</a:t>
            </a:r>
            <a:endParaRPr b="0" i="0" sz="1250" u="none" cap="none" strike="noStrike"/>
          </a:p>
        </p:txBody>
      </p:sp>
      <p:sp>
        <p:nvSpPr>
          <p:cNvPr id="623" name="Google Shape;623;p60"/>
          <p:cNvSpPr/>
          <p:nvPr/>
        </p:nvSpPr>
        <p:spPr>
          <a:xfrm>
            <a:off x="6280190" y="3762137"/>
            <a:ext cx="2767489" cy="297656"/>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0000"/>
              </a:buClr>
              <a:buSzPts val="1850"/>
              <a:buFont typeface="Fraunces"/>
              <a:buNone/>
            </a:pPr>
            <a:r>
              <a:rPr b="0" i="0" lang="en-US" sz="1850" u="none" cap="none" strike="noStrike">
                <a:solidFill>
                  <a:srgbClr val="000000"/>
                </a:solidFill>
                <a:latin typeface="Fraunces"/>
                <a:ea typeface="Fraunces"/>
                <a:cs typeface="Fraunces"/>
                <a:sym typeface="Fraunces"/>
              </a:rPr>
              <a:t>Cohort-Specific Insights</a:t>
            </a:r>
            <a:endParaRPr b="0" i="0" sz="1850" u="none" cap="none" strike="noStrike"/>
          </a:p>
        </p:txBody>
      </p:sp>
      <p:sp>
        <p:nvSpPr>
          <p:cNvPr id="624" name="Google Shape;624;p60"/>
          <p:cNvSpPr/>
          <p:nvPr/>
        </p:nvSpPr>
        <p:spPr>
          <a:xfrm>
            <a:off x="6280190" y="4218503"/>
            <a:ext cx="3981688" cy="76223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0" i="0" lang="en-US" sz="1250" u="none" cap="none" strike="noStrike">
                <a:solidFill>
                  <a:srgbClr val="5B6071"/>
                </a:solidFill>
                <a:latin typeface="Epilogue"/>
                <a:ea typeface="Epilogue"/>
                <a:cs typeface="Epilogue"/>
                <a:sym typeface="Epilogue"/>
              </a:rPr>
              <a:t>Notifications delivered </a:t>
            </a:r>
            <a:r>
              <a:rPr b="1" i="0" lang="en-US" sz="1250" u="none" cap="none" strike="noStrike">
                <a:solidFill>
                  <a:srgbClr val="5B6071"/>
                </a:solidFill>
                <a:latin typeface="Epilogue"/>
                <a:ea typeface="Epilogue"/>
                <a:cs typeface="Epilogue"/>
                <a:sym typeface="Epilogue"/>
              </a:rPr>
              <a:t>strongest impact</a:t>
            </a:r>
            <a:r>
              <a:rPr b="0" i="0" lang="en-US" sz="1250" u="none" cap="none" strike="noStrike">
                <a:solidFill>
                  <a:srgbClr val="5B6071"/>
                </a:solidFill>
                <a:latin typeface="Epilogue"/>
                <a:ea typeface="Epilogue"/>
                <a:cs typeface="Epilogue"/>
                <a:sym typeface="Epilogue"/>
              </a:rPr>
              <a:t> among moderate-consistency users. These users respond positively to reactivation reminders.</a:t>
            </a:r>
            <a:endParaRPr b="0" i="0" sz="1250" u="none" cap="none" strike="noStrike"/>
          </a:p>
        </p:txBody>
      </p:sp>
      <p:sp>
        <p:nvSpPr>
          <p:cNvPr id="625" name="Google Shape;625;p60"/>
          <p:cNvSpPr/>
          <p:nvPr/>
        </p:nvSpPr>
        <p:spPr>
          <a:xfrm>
            <a:off x="6280190" y="5123617"/>
            <a:ext cx="3981688" cy="76223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0" i="0" lang="en-US" sz="1250" u="none" cap="none" strike="noStrike">
                <a:solidFill>
                  <a:srgbClr val="5B6071"/>
                </a:solidFill>
                <a:latin typeface="Epilogue"/>
                <a:ea typeface="Epilogue"/>
                <a:cs typeface="Epilogue"/>
                <a:sym typeface="Epilogue"/>
              </a:rPr>
              <a:t>High-consistency users showed minimal lift (already engaged), while low-consistency users demonstrated limited response.</a:t>
            </a:r>
            <a:endParaRPr b="0" i="0" sz="1250" u="none" cap="none" strike="noStrike"/>
          </a:p>
        </p:txBody>
      </p:sp>
      <p:pic>
        <p:nvPicPr>
          <p:cNvPr descr="preencoded.png" id="626" name="Google Shape;626;p60"/>
          <p:cNvPicPr preferRelativeResize="0"/>
          <p:nvPr/>
        </p:nvPicPr>
        <p:blipFill rotWithShape="1">
          <a:blip r:embed="rId4">
            <a:alphaModFix/>
          </a:blip>
          <a:srcRect b="0" l="0" r="0" t="0"/>
          <a:stretch/>
        </p:blipFill>
        <p:spPr>
          <a:xfrm>
            <a:off x="10656689" y="3782020"/>
            <a:ext cx="2231112" cy="2231112"/>
          </a:xfrm>
          <a:prstGeom prst="rect">
            <a:avLst/>
          </a:prstGeom>
          <a:noFill/>
          <a:ln>
            <a:noFill/>
          </a:ln>
        </p:spPr>
      </p:pic>
      <p:sp>
        <p:nvSpPr>
          <p:cNvPr id="627" name="Google Shape;627;p60"/>
          <p:cNvSpPr/>
          <p:nvPr/>
        </p:nvSpPr>
        <p:spPr>
          <a:xfrm>
            <a:off x="6280190" y="6370320"/>
            <a:ext cx="7556421" cy="1182767"/>
          </a:xfrm>
          <a:prstGeom prst="roundRect">
            <a:avLst>
              <a:gd fmla="val 5638" name="adj"/>
            </a:avLst>
          </a:prstGeom>
          <a:solidFill>
            <a:srgbClr val="C9D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28" name="Google Shape;628;p60"/>
          <p:cNvPicPr preferRelativeResize="0"/>
          <p:nvPr/>
        </p:nvPicPr>
        <p:blipFill rotWithShape="1">
          <a:blip r:embed="rId5">
            <a:alphaModFix/>
          </a:blip>
          <a:srcRect b="0" l="0" r="0" t="0"/>
          <a:stretch/>
        </p:blipFill>
        <p:spPr>
          <a:xfrm>
            <a:off x="6438900" y="6597372"/>
            <a:ext cx="198358" cy="158710"/>
          </a:xfrm>
          <a:prstGeom prst="rect">
            <a:avLst/>
          </a:prstGeom>
          <a:noFill/>
          <a:ln>
            <a:noFill/>
          </a:ln>
        </p:spPr>
      </p:pic>
      <p:sp>
        <p:nvSpPr>
          <p:cNvPr id="629" name="Google Shape;629;p60"/>
          <p:cNvSpPr/>
          <p:nvPr/>
        </p:nvSpPr>
        <p:spPr>
          <a:xfrm>
            <a:off x="6795968" y="6568678"/>
            <a:ext cx="6881932" cy="76223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00"/>
              </a:buClr>
              <a:buSzPts val="1250"/>
              <a:buFont typeface="Epilogue"/>
              <a:buNone/>
            </a:pPr>
            <a:r>
              <a:rPr b="1" i="0" lang="en-US" sz="1250" u="none" cap="none" strike="noStrike">
                <a:solidFill>
                  <a:srgbClr val="000000"/>
                </a:solidFill>
                <a:latin typeface="Epilogue"/>
                <a:ea typeface="Epilogue"/>
                <a:cs typeface="Epilogue"/>
                <a:sym typeface="Epilogue"/>
              </a:rPr>
              <a:t>Key Finding:</a:t>
            </a:r>
            <a:r>
              <a:rPr b="0" i="0" lang="en-US" sz="1250" u="none" cap="none" strike="noStrike">
                <a:solidFill>
                  <a:srgbClr val="000000"/>
                </a:solidFill>
                <a:latin typeface="Epilogue"/>
                <a:ea typeface="Epilogue"/>
                <a:cs typeface="Epilogue"/>
                <a:sym typeface="Epilogue"/>
              </a:rPr>
              <a:t> Highlight notifications successfully extend lifetime for specific cohorts, with treatment groups showing measurably lower competitive churn rates compared to control populations.</a:t>
            </a:r>
            <a:endParaRPr b="0" i="0" sz="1250"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1"/>
          <p:cNvSpPr/>
          <p:nvPr/>
        </p:nvSpPr>
        <p:spPr>
          <a:xfrm>
            <a:off x="793790" y="651272"/>
            <a:ext cx="5490686"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Fraunces"/>
              <a:buNone/>
            </a:pPr>
            <a:r>
              <a:rPr b="0" i="0" lang="en-US" sz="3550" u="none" cap="none" strike="noStrike">
                <a:solidFill>
                  <a:srgbClr val="000000"/>
                </a:solidFill>
                <a:latin typeface="Fraunces"/>
                <a:ea typeface="Fraunces"/>
                <a:cs typeface="Fraunces"/>
                <a:sym typeface="Fraunces"/>
              </a:rPr>
              <a:t>Cohort &amp; Cluster Insights</a:t>
            </a:r>
            <a:endParaRPr b="0" i="0" sz="3550" u="none" cap="none" strike="noStrike"/>
          </a:p>
        </p:txBody>
      </p:sp>
      <p:sp>
        <p:nvSpPr>
          <p:cNvPr id="636" name="Google Shape;636;p61"/>
          <p:cNvSpPr/>
          <p:nvPr/>
        </p:nvSpPr>
        <p:spPr>
          <a:xfrm>
            <a:off x="793790" y="1290757"/>
            <a:ext cx="3975854"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High-Value Segment: Cluster 4</a:t>
            </a:r>
            <a:endParaRPr b="0" i="0" sz="2100" u="none" cap="none" strike="noStrike"/>
          </a:p>
        </p:txBody>
      </p:sp>
      <p:sp>
        <p:nvSpPr>
          <p:cNvPr id="637" name="Google Shape;637;p61"/>
          <p:cNvSpPr/>
          <p:nvPr/>
        </p:nvSpPr>
        <p:spPr>
          <a:xfrm>
            <a:off x="816412" y="1894046"/>
            <a:ext cx="408265" cy="471726"/>
          </a:xfrm>
          <a:prstGeom prst="roundRect">
            <a:avLst>
              <a:gd fmla="val 13438" name="adj"/>
            </a:avLst>
          </a:prstGeom>
          <a:solidFill>
            <a:srgbClr val="DF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38" name="Google Shape;638;p61"/>
          <p:cNvPicPr preferRelativeResize="0"/>
          <p:nvPr/>
        </p:nvPicPr>
        <p:blipFill rotWithShape="1">
          <a:blip r:embed="rId3">
            <a:alphaModFix/>
          </a:blip>
          <a:srcRect b="0" l="0" r="0" t="0"/>
          <a:stretch/>
        </p:blipFill>
        <p:spPr>
          <a:xfrm>
            <a:off x="907137" y="2016442"/>
            <a:ext cx="226814" cy="181451"/>
          </a:xfrm>
          <a:prstGeom prst="rect">
            <a:avLst/>
          </a:prstGeom>
          <a:noFill/>
          <a:ln>
            <a:noFill/>
          </a:ln>
        </p:spPr>
      </p:pic>
      <p:sp>
        <p:nvSpPr>
          <p:cNvPr id="639" name="Google Shape;639;p61"/>
          <p:cNvSpPr/>
          <p:nvPr/>
        </p:nvSpPr>
        <p:spPr>
          <a:xfrm>
            <a:off x="1474232" y="2010728"/>
            <a:ext cx="2587228"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Highest Response Rates</a:t>
            </a:r>
            <a:endParaRPr b="0" i="0" sz="1750" u="none" cap="none" strike="noStrike"/>
          </a:p>
        </p:txBody>
      </p:sp>
      <p:sp>
        <p:nvSpPr>
          <p:cNvPr id="640" name="Google Shape;640;p61"/>
          <p:cNvSpPr/>
          <p:nvPr/>
        </p:nvSpPr>
        <p:spPr>
          <a:xfrm>
            <a:off x="1474232" y="2403038"/>
            <a:ext cx="3515916" cy="116109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Cluster 4 (athletic male runners, ages 25-45) demonstrates both the </a:t>
            </a:r>
            <a:r>
              <a:rPr b="1" i="0" lang="en-US" sz="1400" u="none" cap="none" strike="noStrike">
                <a:solidFill>
                  <a:srgbClr val="FC6558"/>
                </a:solidFill>
                <a:latin typeface="Epilogue"/>
                <a:ea typeface="Epilogue"/>
                <a:cs typeface="Epilogue"/>
                <a:sym typeface="Epilogue"/>
              </a:rPr>
              <a:t>highest CTA rates</a:t>
            </a:r>
            <a:r>
              <a:rPr b="0" i="0" lang="en-US" sz="1400" u="none" cap="none" strike="noStrike">
                <a:solidFill>
                  <a:srgbClr val="5B6071"/>
                </a:solidFill>
                <a:latin typeface="Epilogue"/>
                <a:ea typeface="Epilogue"/>
                <a:cs typeface="Epilogue"/>
                <a:sym typeface="Epilogue"/>
              </a:rPr>
              <a:t> and strongest uplift following notifications.</a:t>
            </a:r>
            <a:endParaRPr b="0" i="0" sz="1400" u="none" cap="none" strike="noStrike"/>
          </a:p>
        </p:txBody>
      </p:sp>
      <p:sp>
        <p:nvSpPr>
          <p:cNvPr id="641" name="Google Shape;641;p61"/>
          <p:cNvSpPr/>
          <p:nvPr/>
        </p:nvSpPr>
        <p:spPr>
          <a:xfrm>
            <a:off x="5239583" y="1894046"/>
            <a:ext cx="408265" cy="471726"/>
          </a:xfrm>
          <a:prstGeom prst="roundRect">
            <a:avLst>
              <a:gd fmla="val 13438" name="adj"/>
            </a:avLst>
          </a:prstGeom>
          <a:solidFill>
            <a:srgbClr val="DF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42" name="Google Shape;642;p61"/>
          <p:cNvPicPr preferRelativeResize="0"/>
          <p:nvPr/>
        </p:nvPicPr>
        <p:blipFill rotWithShape="1">
          <a:blip r:embed="rId3">
            <a:alphaModFix/>
          </a:blip>
          <a:srcRect b="0" l="0" r="0" t="0"/>
          <a:stretch/>
        </p:blipFill>
        <p:spPr>
          <a:xfrm>
            <a:off x="5330309" y="2016442"/>
            <a:ext cx="226814" cy="181451"/>
          </a:xfrm>
          <a:prstGeom prst="rect">
            <a:avLst/>
          </a:prstGeom>
          <a:noFill/>
          <a:ln>
            <a:noFill/>
          </a:ln>
        </p:spPr>
      </p:pic>
      <p:sp>
        <p:nvSpPr>
          <p:cNvPr id="643" name="Google Shape;643;p61"/>
          <p:cNvSpPr/>
          <p:nvPr/>
        </p:nvSpPr>
        <p:spPr>
          <a:xfrm>
            <a:off x="5897404" y="2010728"/>
            <a:ext cx="2721054"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Low-Engagement Reality</a:t>
            </a:r>
            <a:endParaRPr b="0" i="0" sz="1750" u="none" cap="none" strike="noStrike"/>
          </a:p>
        </p:txBody>
      </p:sp>
      <p:sp>
        <p:nvSpPr>
          <p:cNvPr id="644" name="Google Shape;644;p61"/>
          <p:cNvSpPr/>
          <p:nvPr/>
        </p:nvSpPr>
        <p:spPr>
          <a:xfrm>
            <a:off x="5897404" y="2403038"/>
            <a:ext cx="3515916" cy="116109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Cohorts with minimal baseline activity show </a:t>
            </a:r>
            <a:r>
              <a:rPr b="1" i="0" lang="en-US" sz="1400" u="none" cap="none" strike="noStrike">
                <a:solidFill>
                  <a:srgbClr val="5B6071"/>
                </a:solidFill>
                <a:latin typeface="Epilogue"/>
                <a:ea typeface="Epilogue"/>
                <a:cs typeface="Epilogue"/>
                <a:sym typeface="Epilogue"/>
              </a:rPr>
              <a:t>limited benefit</a:t>
            </a:r>
            <a:r>
              <a:rPr b="0" i="0" lang="en-US" sz="1400" u="none" cap="none" strike="noStrike">
                <a:solidFill>
                  <a:srgbClr val="5B6071"/>
                </a:solidFill>
                <a:latin typeface="Epilogue"/>
                <a:ea typeface="Epilogue"/>
                <a:cs typeface="Epilogue"/>
                <a:sym typeface="Epilogue"/>
              </a:rPr>
              <a:t> from highlight notifications — these users require more intensive reactivation strategies.</a:t>
            </a:r>
            <a:endParaRPr b="0" i="0" sz="1400" u="none" cap="none" strike="noStrike"/>
          </a:p>
        </p:txBody>
      </p:sp>
      <p:pic>
        <p:nvPicPr>
          <p:cNvPr descr="preencoded.png" id="645" name="Google Shape;645;p61"/>
          <p:cNvPicPr preferRelativeResize="0"/>
          <p:nvPr/>
        </p:nvPicPr>
        <p:blipFill rotWithShape="1">
          <a:blip r:embed="rId4">
            <a:alphaModFix/>
          </a:blip>
          <a:srcRect b="0" l="0" r="0" t="0"/>
          <a:stretch/>
        </p:blipFill>
        <p:spPr>
          <a:xfrm>
            <a:off x="9640133" y="1903095"/>
            <a:ext cx="453628" cy="453628"/>
          </a:xfrm>
          <a:prstGeom prst="rect">
            <a:avLst/>
          </a:prstGeom>
          <a:noFill/>
          <a:ln>
            <a:noFill/>
          </a:ln>
        </p:spPr>
      </p:pic>
      <p:sp>
        <p:nvSpPr>
          <p:cNvPr id="646" name="Google Shape;646;p61"/>
          <p:cNvSpPr/>
          <p:nvPr/>
        </p:nvSpPr>
        <p:spPr>
          <a:xfrm>
            <a:off x="10320576" y="2010728"/>
            <a:ext cx="3515916" cy="566976"/>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Activity Stability Predicts Success</a:t>
            </a:r>
            <a:endParaRPr b="0" i="0" sz="1750" u="none" cap="none" strike="noStrike"/>
          </a:p>
        </p:txBody>
      </p:sp>
      <p:sp>
        <p:nvSpPr>
          <p:cNvPr id="647" name="Google Shape;647;p61"/>
          <p:cNvSpPr/>
          <p:nvPr/>
        </p:nvSpPr>
        <p:spPr>
          <a:xfrm>
            <a:off x="10320576" y="2686526"/>
            <a:ext cx="3515916" cy="116109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Users with </a:t>
            </a:r>
            <a:r>
              <a:rPr b="1" i="0" lang="en-US" sz="1400" u="none" cap="none" strike="noStrike">
                <a:solidFill>
                  <a:srgbClr val="5B6071"/>
                </a:solidFill>
                <a:latin typeface="Epilogue"/>
                <a:ea typeface="Epilogue"/>
                <a:cs typeface="Epilogue"/>
                <a:sym typeface="Epilogue"/>
              </a:rPr>
              <a:t>stable activity patterns</a:t>
            </a:r>
            <a:r>
              <a:rPr b="0" i="0" lang="en-US" sz="1400" u="none" cap="none" strike="noStrike">
                <a:solidFill>
                  <a:srgbClr val="5B6071"/>
                </a:solidFill>
                <a:latin typeface="Epilogue"/>
                <a:ea typeface="Epilogue"/>
                <a:cs typeface="Epilogue"/>
                <a:sym typeface="Epilogue"/>
              </a:rPr>
              <a:t> experiencing early drift are the strongest candidates for notification-based retention interventions.</a:t>
            </a:r>
            <a:endParaRPr b="0" i="0" sz="1400" u="none" cap="none" strike="noStrike"/>
          </a:p>
        </p:txBody>
      </p:sp>
      <p:sp>
        <p:nvSpPr>
          <p:cNvPr id="648" name="Google Shape;648;p61"/>
          <p:cNvSpPr/>
          <p:nvPr/>
        </p:nvSpPr>
        <p:spPr>
          <a:xfrm>
            <a:off x="793790" y="4119801"/>
            <a:ext cx="2721888"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Strategic Roadmap</a:t>
            </a:r>
            <a:endParaRPr b="0" i="0" sz="2100" u="none" cap="none" strike="noStrike"/>
          </a:p>
        </p:txBody>
      </p:sp>
      <p:pic>
        <p:nvPicPr>
          <p:cNvPr descr="preencoded.png" id="649" name="Google Shape;649;p61"/>
          <p:cNvPicPr preferRelativeResize="0"/>
          <p:nvPr/>
        </p:nvPicPr>
        <p:blipFill rotWithShape="1">
          <a:blip r:embed="rId5">
            <a:alphaModFix/>
          </a:blip>
          <a:srcRect b="0" l="0" r="0" t="0"/>
          <a:stretch/>
        </p:blipFill>
        <p:spPr>
          <a:xfrm>
            <a:off x="793790" y="4732139"/>
            <a:ext cx="4347567" cy="725805"/>
          </a:xfrm>
          <a:prstGeom prst="rect">
            <a:avLst/>
          </a:prstGeom>
          <a:noFill/>
          <a:ln>
            <a:noFill/>
          </a:ln>
        </p:spPr>
      </p:pic>
      <p:sp>
        <p:nvSpPr>
          <p:cNvPr id="650" name="Google Shape;650;p61"/>
          <p:cNvSpPr/>
          <p:nvPr/>
        </p:nvSpPr>
        <p:spPr>
          <a:xfrm>
            <a:off x="975241" y="5639395"/>
            <a:ext cx="2726293"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Persona-Based Targeting</a:t>
            </a:r>
            <a:endParaRPr b="0" i="0" sz="1750" u="none" cap="none" strike="noStrike"/>
          </a:p>
        </p:txBody>
      </p:sp>
      <p:sp>
        <p:nvSpPr>
          <p:cNvPr id="651" name="Google Shape;651;p61"/>
          <p:cNvSpPr/>
          <p:nvPr/>
        </p:nvSpPr>
        <p:spPr>
          <a:xfrm>
            <a:off x="975241" y="6031706"/>
            <a:ext cx="3984665"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Deploy notifications to Cluster 4 and similar moderate-consistency segments</a:t>
            </a:r>
            <a:endParaRPr b="0" i="0" sz="1400" u="none" cap="none" strike="noStrike"/>
          </a:p>
        </p:txBody>
      </p:sp>
      <p:pic>
        <p:nvPicPr>
          <p:cNvPr descr="preencoded.png" id="652" name="Google Shape;652;p61"/>
          <p:cNvPicPr preferRelativeResize="0"/>
          <p:nvPr/>
        </p:nvPicPr>
        <p:blipFill rotWithShape="1">
          <a:blip r:embed="rId6">
            <a:alphaModFix/>
          </a:blip>
          <a:srcRect b="0" l="0" r="0" t="0"/>
          <a:stretch/>
        </p:blipFill>
        <p:spPr>
          <a:xfrm>
            <a:off x="5141357" y="4732139"/>
            <a:ext cx="4347567" cy="725805"/>
          </a:xfrm>
          <a:prstGeom prst="rect">
            <a:avLst/>
          </a:prstGeom>
          <a:noFill/>
          <a:ln>
            <a:noFill/>
          </a:ln>
        </p:spPr>
      </p:pic>
      <p:sp>
        <p:nvSpPr>
          <p:cNvPr id="653" name="Google Shape;653;p61"/>
          <p:cNvSpPr/>
          <p:nvPr/>
        </p:nvSpPr>
        <p:spPr>
          <a:xfrm>
            <a:off x="5322808" y="5639395"/>
            <a:ext cx="2310408"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Lifecycle Automation</a:t>
            </a:r>
            <a:endParaRPr b="0" i="0" sz="1750" u="none" cap="none" strike="noStrike"/>
          </a:p>
        </p:txBody>
      </p:sp>
      <p:sp>
        <p:nvSpPr>
          <p:cNvPr id="654" name="Google Shape;654;p61"/>
          <p:cNvSpPr/>
          <p:nvPr/>
        </p:nvSpPr>
        <p:spPr>
          <a:xfrm>
            <a:off x="5322808" y="6031706"/>
            <a:ext cx="3984665"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Integrate drift scores into CRM for automated trigger campaigns</a:t>
            </a:r>
            <a:endParaRPr b="0" i="0" sz="1400" u="none" cap="none" strike="noStrike"/>
          </a:p>
        </p:txBody>
      </p:sp>
      <p:pic>
        <p:nvPicPr>
          <p:cNvPr descr="preencoded.png" id="655" name="Google Shape;655;p61"/>
          <p:cNvPicPr preferRelativeResize="0"/>
          <p:nvPr/>
        </p:nvPicPr>
        <p:blipFill rotWithShape="1">
          <a:blip r:embed="rId7">
            <a:alphaModFix/>
          </a:blip>
          <a:srcRect b="0" l="0" r="0" t="0"/>
          <a:stretch/>
        </p:blipFill>
        <p:spPr>
          <a:xfrm>
            <a:off x="9488924" y="4732139"/>
            <a:ext cx="4347567" cy="725805"/>
          </a:xfrm>
          <a:prstGeom prst="rect">
            <a:avLst/>
          </a:prstGeom>
          <a:noFill/>
          <a:ln>
            <a:noFill/>
          </a:ln>
        </p:spPr>
      </p:pic>
      <p:sp>
        <p:nvSpPr>
          <p:cNvPr id="656" name="Google Shape;656;p61"/>
          <p:cNvSpPr/>
          <p:nvPr/>
        </p:nvSpPr>
        <p:spPr>
          <a:xfrm>
            <a:off x="9670375" y="5639395"/>
            <a:ext cx="2732723"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Continuous Optimization</a:t>
            </a:r>
            <a:endParaRPr b="0" i="0" sz="1750" u="none" cap="none" strike="noStrike"/>
          </a:p>
        </p:txBody>
      </p:sp>
      <p:sp>
        <p:nvSpPr>
          <p:cNvPr id="657" name="Google Shape;657;p61"/>
          <p:cNvSpPr/>
          <p:nvPr/>
        </p:nvSpPr>
        <p:spPr>
          <a:xfrm>
            <a:off x="9670375" y="6031706"/>
            <a:ext cx="3984665"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Monitor uplift by cohort and refine targeting thresholds quarterly</a:t>
            </a:r>
            <a:endParaRPr b="0" i="0" sz="1400" u="none" cap="none" strike="noStrike"/>
          </a:p>
        </p:txBody>
      </p:sp>
      <p:sp>
        <p:nvSpPr>
          <p:cNvPr id="658" name="Google Shape;658;p61"/>
          <p:cNvSpPr/>
          <p:nvPr/>
        </p:nvSpPr>
        <p:spPr>
          <a:xfrm>
            <a:off x="793790" y="6997779"/>
            <a:ext cx="13042821"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These insights provide a </a:t>
            </a:r>
            <a:r>
              <a:rPr b="1" i="0" lang="en-US" sz="1400" u="none" cap="none" strike="noStrike">
                <a:solidFill>
                  <a:srgbClr val="5B6071"/>
                </a:solidFill>
                <a:latin typeface="Epilogue"/>
                <a:ea typeface="Epilogue"/>
                <a:cs typeface="Epilogue"/>
                <a:sym typeface="Epilogue"/>
              </a:rPr>
              <a:t>clear implementation pathway</a:t>
            </a:r>
            <a:r>
              <a:rPr b="0" i="0" lang="en-US" sz="1400" u="none" cap="none" strike="noStrike">
                <a:solidFill>
                  <a:srgbClr val="5B6071"/>
                </a:solidFill>
                <a:latin typeface="Epilogue"/>
                <a:ea typeface="Epilogue"/>
                <a:cs typeface="Epilogue"/>
                <a:sym typeface="Epilogue"/>
              </a:rPr>
              <a:t> for retention teams, enabling persona-based lifecycle strategies that maximize ROI while respecting user preferences across segments.</a:t>
            </a:r>
            <a:endParaRPr b="0" i="0" sz="1400"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2"/>
          <p:cNvSpPr/>
          <p:nvPr/>
        </p:nvSpPr>
        <p:spPr>
          <a:xfrm>
            <a:off x="740331" y="690324"/>
            <a:ext cx="9796500" cy="429600"/>
          </a:xfrm>
          <a:prstGeom prst="rect">
            <a:avLst/>
          </a:prstGeom>
          <a:noFill/>
          <a:ln>
            <a:noFill/>
          </a:ln>
        </p:spPr>
        <p:txBody>
          <a:bodyPr anchorCtr="0" anchor="t" bIns="0" lIns="0" spcFirstLastPara="1" rIns="0" wrap="square" tIns="0">
            <a:noAutofit/>
          </a:bodyPr>
          <a:lstStyle/>
          <a:p>
            <a:pPr indent="0" lvl="0" marL="0" marR="0" rtl="0" algn="l">
              <a:lnSpc>
                <a:spcPct val="124074"/>
              </a:lnSpc>
              <a:spcBef>
                <a:spcPts val="0"/>
              </a:spcBef>
              <a:spcAft>
                <a:spcPts val="0"/>
              </a:spcAft>
              <a:buClr>
                <a:srgbClr val="000000"/>
              </a:buClr>
              <a:buSzPts val="2700"/>
              <a:buFont typeface="Fraunces"/>
              <a:buNone/>
            </a:pPr>
            <a:r>
              <a:rPr b="0" i="0" lang="en-US" sz="2700" u="none" cap="none" strike="noStrike">
                <a:solidFill>
                  <a:srgbClr val="000000"/>
                </a:solidFill>
                <a:latin typeface="Fraunces"/>
                <a:ea typeface="Fraunces"/>
                <a:cs typeface="Fraunces"/>
                <a:sym typeface="Fraunces"/>
              </a:rPr>
              <a:t>Dashboard Design Logic – Churn Risk &amp; Notification Impact</a:t>
            </a:r>
            <a:endParaRPr b="0" i="0" sz="2700" u="none" cap="none" strike="noStrike"/>
          </a:p>
        </p:txBody>
      </p:sp>
      <p:sp>
        <p:nvSpPr>
          <p:cNvPr id="665" name="Google Shape;665;p62"/>
          <p:cNvSpPr/>
          <p:nvPr/>
        </p:nvSpPr>
        <p:spPr>
          <a:xfrm>
            <a:off x="740331" y="1463516"/>
            <a:ext cx="2062500" cy="25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600"/>
              <a:buFont typeface="Fraunces"/>
              <a:buNone/>
            </a:pPr>
            <a:r>
              <a:rPr b="0" i="0" lang="en-US" sz="2000" u="none" cap="none" strike="noStrike">
                <a:solidFill>
                  <a:srgbClr val="000000"/>
                </a:solidFill>
                <a:latin typeface="Fraunces"/>
                <a:ea typeface="Fraunces"/>
                <a:cs typeface="Fraunces"/>
                <a:sym typeface="Fraunces"/>
              </a:rPr>
              <a:t>Target Audience</a:t>
            </a:r>
            <a:endParaRPr b="0" i="0" sz="2000" u="none" cap="none" strike="noStrike"/>
          </a:p>
        </p:txBody>
      </p:sp>
      <p:sp>
        <p:nvSpPr>
          <p:cNvPr id="666" name="Google Shape;666;p62"/>
          <p:cNvSpPr/>
          <p:nvPr/>
        </p:nvSpPr>
        <p:spPr>
          <a:xfrm>
            <a:off x="6681294" y="1463527"/>
            <a:ext cx="3550200" cy="25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600"/>
              <a:buFont typeface="Fraunces"/>
              <a:buNone/>
            </a:pPr>
            <a:r>
              <a:rPr b="0" i="0" lang="en-US" sz="2000" u="none" cap="none" strike="noStrike">
                <a:solidFill>
                  <a:srgbClr val="000000"/>
                </a:solidFill>
                <a:latin typeface="Fraunces"/>
                <a:ea typeface="Fraunces"/>
                <a:cs typeface="Fraunces"/>
                <a:sym typeface="Fraunces"/>
              </a:rPr>
              <a:t>Core Design Principles</a:t>
            </a:r>
            <a:endParaRPr b="0" i="0" sz="2000" u="none" cap="none" strike="noStrike"/>
          </a:p>
        </p:txBody>
      </p:sp>
      <p:sp>
        <p:nvSpPr>
          <p:cNvPr id="667" name="Google Shape;667;p62"/>
          <p:cNvSpPr/>
          <p:nvPr/>
        </p:nvSpPr>
        <p:spPr>
          <a:xfrm>
            <a:off x="740331" y="2137053"/>
            <a:ext cx="5733000" cy="21990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5B6071"/>
              </a:buClr>
              <a:buSzPts val="1050"/>
              <a:buFont typeface="Epilogue"/>
              <a:buNone/>
            </a:pPr>
            <a:r>
              <a:rPr b="0" i="0" lang="en-US" u="none" cap="none" strike="noStrike">
                <a:solidFill>
                  <a:srgbClr val="5B6071"/>
                </a:solidFill>
                <a:latin typeface="Epilogue"/>
                <a:ea typeface="Epilogue"/>
                <a:cs typeface="Epilogue"/>
                <a:sym typeface="Epilogue"/>
              </a:rPr>
              <a:t>Designed for our </a:t>
            </a:r>
            <a:r>
              <a:rPr b="1" i="0" lang="en-US" u="none" cap="none" strike="noStrike">
                <a:solidFill>
                  <a:srgbClr val="5B6071"/>
                </a:solidFill>
                <a:latin typeface="Epilogue"/>
                <a:ea typeface="Epilogue"/>
                <a:cs typeface="Epilogue"/>
                <a:sym typeface="Epilogue"/>
              </a:rPr>
              <a:t>Product &amp; Marketing</a:t>
            </a:r>
            <a:r>
              <a:rPr b="0" i="0" lang="en-US" u="none" cap="none" strike="noStrike">
                <a:solidFill>
                  <a:srgbClr val="5B6071"/>
                </a:solidFill>
                <a:latin typeface="Epilogue"/>
                <a:ea typeface="Epilogue"/>
                <a:cs typeface="Epilogue"/>
                <a:sym typeface="Epilogue"/>
              </a:rPr>
              <a:t> teams who need to:</a:t>
            </a:r>
            <a:endParaRPr b="0" i="0" u="none" cap="none" strike="noStrike"/>
          </a:p>
        </p:txBody>
      </p:sp>
      <p:sp>
        <p:nvSpPr>
          <p:cNvPr id="668" name="Google Shape;668;p62"/>
          <p:cNvSpPr/>
          <p:nvPr/>
        </p:nvSpPr>
        <p:spPr>
          <a:xfrm>
            <a:off x="740331" y="2480786"/>
            <a:ext cx="5733000" cy="219900"/>
          </a:xfrm>
          <a:prstGeom prst="rect">
            <a:avLst/>
          </a:prstGeom>
          <a:noFill/>
          <a:ln>
            <a:noFill/>
          </a:ln>
        </p:spPr>
        <p:txBody>
          <a:bodyPr anchorCtr="0" anchor="t" bIns="0" lIns="0" spcFirstLastPara="1" rIns="0" wrap="square" tIns="0">
            <a:noAutofit/>
          </a:bodyPr>
          <a:lstStyle/>
          <a:p>
            <a:pPr indent="-365125" lvl="0" marL="342900" marR="0" rtl="0" algn="l">
              <a:lnSpc>
                <a:spcPct val="161904"/>
              </a:lnSpc>
              <a:spcBef>
                <a:spcPts val="0"/>
              </a:spcBef>
              <a:spcAft>
                <a:spcPts val="0"/>
              </a:spcAft>
              <a:buClr>
                <a:srgbClr val="5B6071"/>
              </a:buClr>
              <a:buSzPts val="1400"/>
              <a:buFont typeface="Epilogue"/>
              <a:buChar char="•"/>
            </a:pPr>
            <a:r>
              <a:rPr b="0" i="0" lang="en-US" u="none" cap="none" strike="noStrike">
                <a:solidFill>
                  <a:srgbClr val="5B6071"/>
                </a:solidFill>
                <a:latin typeface="Epilogue"/>
                <a:ea typeface="Epilogue"/>
                <a:cs typeface="Epilogue"/>
                <a:sym typeface="Epilogue"/>
              </a:rPr>
              <a:t>Monitor churn risk for long-tenured users proactively.</a:t>
            </a:r>
            <a:endParaRPr b="0" i="0" u="none" cap="none" strike="noStrike"/>
          </a:p>
        </p:txBody>
      </p:sp>
      <p:sp>
        <p:nvSpPr>
          <p:cNvPr id="669" name="Google Shape;669;p62"/>
          <p:cNvSpPr/>
          <p:nvPr/>
        </p:nvSpPr>
        <p:spPr>
          <a:xfrm>
            <a:off x="740331" y="2748915"/>
            <a:ext cx="5733000" cy="219900"/>
          </a:xfrm>
          <a:prstGeom prst="rect">
            <a:avLst/>
          </a:prstGeom>
          <a:noFill/>
          <a:ln>
            <a:noFill/>
          </a:ln>
        </p:spPr>
        <p:txBody>
          <a:bodyPr anchorCtr="0" anchor="t" bIns="0" lIns="0" spcFirstLastPara="1" rIns="0" wrap="square" tIns="0">
            <a:noAutofit/>
          </a:bodyPr>
          <a:lstStyle/>
          <a:p>
            <a:pPr indent="-365125" lvl="0" marL="342900" marR="0" rtl="0" algn="l">
              <a:lnSpc>
                <a:spcPct val="161904"/>
              </a:lnSpc>
              <a:spcBef>
                <a:spcPts val="0"/>
              </a:spcBef>
              <a:spcAft>
                <a:spcPts val="0"/>
              </a:spcAft>
              <a:buClr>
                <a:srgbClr val="5B6071"/>
              </a:buClr>
              <a:buSzPts val="1400"/>
              <a:buFont typeface="Epilogue"/>
              <a:buChar char="•"/>
            </a:pPr>
            <a:r>
              <a:rPr b="0" i="0" lang="en-US" u="none" cap="none" strike="noStrike">
                <a:solidFill>
                  <a:srgbClr val="5B6071"/>
                </a:solidFill>
                <a:latin typeface="Epilogue"/>
                <a:ea typeface="Epilogue"/>
                <a:cs typeface="Epilogue"/>
                <a:sym typeface="Epilogue"/>
              </a:rPr>
              <a:t>Identify which user segments respond best to notifications.</a:t>
            </a:r>
            <a:endParaRPr b="0" i="0" u="none" cap="none" strike="noStrike"/>
          </a:p>
        </p:txBody>
      </p:sp>
      <p:sp>
        <p:nvSpPr>
          <p:cNvPr id="670" name="Google Shape;670;p62"/>
          <p:cNvSpPr/>
          <p:nvPr/>
        </p:nvSpPr>
        <p:spPr>
          <a:xfrm>
            <a:off x="740331" y="3017044"/>
            <a:ext cx="5733000" cy="219900"/>
          </a:xfrm>
          <a:prstGeom prst="rect">
            <a:avLst/>
          </a:prstGeom>
          <a:noFill/>
          <a:ln>
            <a:noFill/>
          </a:ln>
        </p:spPr>
        <p:txBody>
          <a:bodyPr anchorCtr="0" anchor="t" bIns="0" lIns="0" spcFirstLastPara="1" rIns="0" wrap="square" tIns="0">
            <a:noAutofit/>
          </a:bodyPr>
          <a:lstStyle/>
          <a:p>
            <a:pPr indent="-365125" lvl="0" marL="342900" marR="0" rtl="0" algn="l">
              <a:lnSpc>
                <a:spcPct val="161904"/>
              </a:lnSpc>
              <a:spcBef>
                <a:spcPts val="0"/>
              </a:spcBef>
              <a:spcAft>
                <a:spcPts val="0"/>
              </a:spcAft>
              <a:buClr>
                <a:srgbClr val="5B6071"/>
              </a:buClr>
              <a:buSzPts val="1400"/>
              <a:buFont typeface="Epilogue"/>
              <a:buChar char="•"/>
            </a:pPr>
            <a:r>
              <a:rPr b="0" i="0" lang="en-US" u="none" cap="none" strike="noStrike">
                <a:solidFill>
                  <a:srgbClr val="5B6071"/>
                </a:solidFill>
                <a:latin typeface="Epilogue"/>
                <a:ea typeface="Epilogue"/>
                <a:cs typeface="Epilogue"/>
                <a:sym typeface="Epilogue"/>
              </a:rPr>
              <a:t>Run data-driven retention campaigns with precision.</a:t>
            </a:r>
            <a:endParaRPr b="0" i="0" u="none" cap="none" strike="noStrike"/>
          </a:p>
        </p:txBody>
      </p:sp>
      <p:sp>
        <p:nvSpPr>
          <p:cNvPr id="671" name="Google Shape;671;p62"/>
          <p:cNvSpPr/>
          <p:nvPr/>
        </p:nvSpPr>
        <p:spPr>
          <a:xfrm>
            <a:off x="6816209" y="2137053"/>
            <a:ext cx="7081500" cy="44010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5B6071"/>
              </a:buClr>
              <a:buSzPts val="1050"/>
              <a:buFont typeface="Epilogue"/>
              <a:buNone/>
            </a:pPr>
            <a:r>
              <a:rPr b="1" i="0" lang="en-US" u="none" cap="none" strike="noStrike">
                <a:solidFill>
                  <a:srgbClr val="5B6071"/>
                </a:solidFill>
                <a:latin typeface="Epilogue"/>
                <a:ea typeface="Epilogue"/>
                <a:cs typeface="Epilogue"/>
                <a:sym typeface="Epilogue"/>
              </a:rPr>
              <a:t>Top-down Narrative:</a:t>
            </a:r>
            <a:r>
              <a:rPr b="0" i="0" lang="en-US" u="none" cap="none" strike="noStrike">
                <a:solidFill>
                  <a:srgbClr val="5B6071"/>
                </a:solidFill>
                <a:latin typeface="Epilogue"/>
                <a:ea typeface="Epilogue"/>
                <a:cs typeface="Epilogue"/>
                <a:sym typeface="Epilogue"/>
              </a:rPr>
              <a:t> Progresses from a high-level overview to specific user actions, guiding users from "What's happening?" to "Who do we act on?".</a:t>
            </a:r>
            <a:endParaRPr b="0" i="0" u="none" cap="none" strike="noStrike"/>
          </a:p>
        </p:txBody>
      </p:sp>
      <p:sp>
        <p:nvSpPr>
          <p:cNvPr id="672" name="Google Shape;672;p62"/>
          <p:cNvSpPr/>
          <p:nvPr/>
        </p:nvSpPr>
        <p:spPr>
          <a:xfrm>
            <a:off x="6816209" y="2892115"/>
            <a:ext cx="7081500" cy="44010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5B6071"/>
              </a:buClr>
              <a:buSzPts val="1050"/>
              <a:buFont typeface="Epilogue"/>
              <a:buNone/>
            </a:pPr>
            <a:r>
              <a:rPr b="1" i="0" lang="en-US" u="none" cap="none" strike="noStrike">
                <a:solidFill>
                  <a:srgbClr val="5B6071"/>
                </a:solidFill>
                <a:latin typeface="Epilogue"/>
                <a:ea typeface="Epilogue"/>
                <a:cs typeface="Epilogue"/>
                <a:sym typeface="Epilogue"/>
              </a:rPr>
              <a:t>Segment-Centric &amp; Experiment-Driven:</a:t>
            </a:r>
            <a:r>
              <a:rPr b="0" i="0" lang="en-US" u="none" cap="none" strike="noStrike">
                <a:solidFill>
                  <a:srgbClr val="5B6071"/>
                </a:solidFill>
                <a:latin typeface="Epilogue"/>
                <a:ea typeface="Epilogue"/>
                <a:cs typeface="Epilogue"/>
                <a:sym typeface="Epilogue"/>
              </a:rPr>
              <a:t> Every page breaks down results by user clusters and treatment vs. control groups</a:t>
            </a:r>
            <a:endParaRPr b="0" i="0" u="none" cap="none" strike="noStrike"/>
          </a:p>
        </p:txBody>
      </p:sp>
      <p:sp>
        <p:nvSpPr>
          <p:cNvPr id="673" name="Google Shape;673;p62"/>
          <p:cNvSpPr/>
          <p:nvPr/>
        </p:nvSpPr>
        <p:spPr>
          <a:xfrm>
            <a:off x="740322" y="3491403"/>
            <a:ext cx="4004700" cy="316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600"/>
              <a:buFont typeface="Fraunces"/>
              <a:buNone/>
            </a:pPr>
            <a:r>
              <a:rPr b="0" i="0" lang="en-US" sz="1800" u="none" cap="none" strike="noStrike">
                <a:solidFill>
                  <a:srgbClr val="000000"/>
                </a:solidFill>
                <a:latin typeface="Fraunces"/>
                <a:ea typeface="Fraunces"/>
                <a:cs typeface="Fraunces"/>
                <a:sym typeface="Fraunces"/>
              </a:rPr>
              <a:t>Four Pages, Four Questions</a:t>
            </a:r>
            <a:endParaRPr b="0" i="0" sz="1800" u="none" cap="none" strike="noStrike"/>
          </a:p>
        </p:txBody>
      </p:sp>
      <p:sp>
        <p:nvSpPr>
          <p:cNvPr id="674" name="Google Shape;674;p62"/>
          <p:cNvSpPr/>
          <p:nvPr/>
        </p:nvSpPr>
        <p:spPr>
          <a:xfrm>
            <a:off x="740331" y="3955375"/>
            <a:ext cx="6506100" cy="1723200"/>
          </a:xfrm>
          <a:prstGeom prst="roundRect">
            <a:avLst>
              <a:gd fmla="val 3352"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2"/>
          <p:cNvSpPr/>
          <p:nvPr/>
        </p:nvSpPr>
        <p:spPr>
          <a:xfrm>
            <a:off x="755571" y="3970615"/>
            <a:ext cx="6475800" cy="412500"/>
          </a:xfrm>
          <a:prstGeom prst="roundRect">
            <a:avLst>
              <a:gd fmla="val 956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2"/>
          <p:cNvSpPr/>
          <p:nvPr/>
        </p:nvSpPr>
        <p:spPr>
          <a:xfrm>
            <a:off x="3890248" y="4044077"/>
            <a:ext cx="206100" cy="25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600"/>
              <a:buFont typeface="Fraunces"/>
              <a:buNone/>
            </a:pPr>
            <a:r>
              <a:rPr b="0" i="0" lang="en-US" sz="1600" u="none" cap="none" strike="noStrike">
                <a:solidFill>
                  <a:srgbClr val="5B6071"/>
                </a:solidFill>
                <a:latin typeface="Fraunces"/>
                <a:ea typeface="Fraunces"/>
                <a:cs typeface="Fraunces"/>
                <a:sym typeface="Fraunces"/>
              </a:rPr>
              <a:t>1</a:t>
            </a:r>
            <a:endParaRPr b="0" i="0" sz="1600" u="none" cap="none" strike="noStrike"/>
          </a:p>
        </p:txBody>
      </p:sp>
      <p:sp>
        <p:nvSpPr>
          <p:cNvPr id="677" name="Google Shape;677;p62"/>
          <p:cNvSpPr/>
          <p:nvPr/>
        </p:nvSpPr>
        <p:spPr>
          <a:xfrm>
            <a:off x="892977" y="4520451"/>
            <a:ext cx="5733000" cy="2577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5B6071"/>
              </a:buClr>
              <a:buSzPts val="1350"/>
              <a:buFont typeface="Fraunces"/>
              <a:buNone/>
            </a:pPr>
            <a:r>
              <a:rPr b="0" i="0" lang="en-US" sz="1550" u="none" cap="none" strike="noStrike">
                <a:solidFill>
                  <a:srgbClr val="5B6071"/>
                </a:solidFill>
                <a:latin typeface="Fraunces"/>
                <a:ea typeface="Fraunces"/>
                <a:cs typeface="Fraunces"/>
                <a:sym typeface="Fraunces"/>
              </a:rPr>
              <a:t>Executive Overview </a:t>
            </a:r>
            <a:r>
              <a:rPr b="1" i="0" lang="en-US" sz="1550" u="none" cap="none" strike="noStrike">
                <a:solidFill>
                  <a:srgbClr val="5B6071"/>
                </a:solidFill>
                <a:latin typeface="Fraunces"/>
                <a:ea typeface="Fraunces"/>
                <a:cs typeface="Fraunces"/>
                <a:sym typeface="Fraunces"/>
              </a:rPr>
              <a:t>“Is churn a problem right now?”</a:t>
            </a:r>
            <a:endParaRPr b="0" i="0" sz="1550" u="none" cap="none" strike="noStrike"/>
          </a:p>
        </p:txBody>
      </p:sp>
      <p:sp>
        <p:nvSpPr>
          <p:cNvPr id="678" name="Google Shape;678;p62"/>
          <p:cNvSpPr/>
          <p:nvPr/>
        </p:nvSpPr>
        <p:spPr>
          <a:xfrm>
            <a:off x="892969" y="4817745"/>
            <a:ext cx="6201000" cy="4401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Shows: Predicted vs. actual 30-day churn, retention uplift, weekly trends, top-responding clusters.</a:t>
            </a:r>
            <a:endParaRPr b="0" i="0" sz="1250" u="none" cap="none" strike="noStrike"/>
          </a:p>
        </p:txBody>
      </p:sp>
      <p:sp>
        <p:nvSpPr>
          <p:cNvPr id="679" name="Google Shape;679;p62"/>
          <p:cNvSpPr/>
          <p:nvPr/>
        </p:nvSpPr>
        <p:spPr>
          <a:xfrm>
            <a:off x="892969" y="5305901"/>
            <a:ext cx="6201000" cy="219900"/>
          </a:xfrm>
          <a:prstGeom prst="rect">
            <a:avLst/>
          </a:prstGeom>
          <a:noFill/>
          <a:ln>
            <a:noFill/>
          </a:ln>
        </p:spPr>
        <p:txBody>
          <a:bodyPr anchorCtr="0" anchor="t" bIns="0" lIns="0" spcFirstLastPara="1" rIns="0" wrap="square" tIns="0">
            <a:noAutofit/>
          </a:bodyPr>
          <a:lstStyle/>
          <a:p>
            <a:pPr indent="-355600" lvl="0" marL="342900" marR="0" rtl="0" algn="l">
              <a:lnSpc>
                <a:spcPct val="161904"/>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Used for: Quick health checks and identifying high-performing clusters.</a:t>
            </a:r>
            <a:endParaRPr b="0" i="0" sz="1250" u="none" cap="none" strike="noStrike"/>
          </a:p>
        </p:txBody>
      </p:sp>
      <p:sp>
        <p:nvSpPr>
          <p:cNvPr id="680" name="Google Shape;680;p62"/>
          <p:cNvSpPr/>
          <p:nvPr/>
        </p:nvSpPr>
        <p:spPr>
          <a:xfrm>
            <a:off x="7383899" y="3955375"/>
            <a:ext cx="6506100" cy="1723200"/>
          </a:xfrm>
          <a:prstGeom prst="roundRect">
            <a:avLst>
              <a:gd fmla="val 3352"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2"/>
          <p:cNvSpPr/>
          <p:nvPr/>
        </p:nvSpPr>
        <p:spPr>
          <a:xfrm>
            <a:off x="7399139" y="3970615"/>
            <a:ext cx="6475800" cy="412500"/>
          </a:xfrm>
          <a:prstGeom prst="roundRect">
            <a:avLst>
              <a:gd fmla="val 956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2"/>
          <p:cNvSpPr/>
          <p:nvPr/>
        </p:nvSpPr>
        <p:spPr>
          <a:xfrm>
            <a:off x="10533817" y="4044077"/>
            <a:ext cx="206100" cy="25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600"/>
              <a:buFont typeface="Fraunces"/>
              <a:buNone/>
            </a:pPr>
            <a:r>
              <a:rPr b="0" i="0" lang="en-US" sz="1600" u="none" cap="none" strike="noStrike">
                <a:solidFill>
                  <a:srgbClr val="5B6071"/>
                </a:solidFill>
                <a:latin typeface="Fraunces"/>
                <a:ea typeface="Fraunces"/>
                <a:cs typeface="Fraunces"/>
                <a:sym typeface="Fraunces"/>
              </a:rPr>
              <a:t>2</a:t>
            </a:r>
            <a:endParaRPr b="0" i="0" sz="1600" u="none" cap="none" strike="noStrike"/>
          </a:p>
        </p:txBody>
      </p:sp>
      <p:sp>
        <p:nvSpPr>
          <p:cNvPr id="683" name="Google Shape;683;p62"/>
          <p:cNvSpPr/>
          <p:nvPr/>
        </p:nvSpPr>
        <p:spPr>
          <a:xfrm>
            <a:off x="7536520" y="4520451"/>
            <a:ext cx="5022900" cy="2577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5B6071"/>
              </a:buClr>
              <a:buSzPts val="1350"/>
              <a:buFont typeface="Fraunces"/>
              <a:buNone/>
            </a:pPr>
            <a:r>
              <a:rPr b="0" i="0" lang="en-US" sz="1550" u="none" cap="none" strike="noStrike">
                <a:solidFill>
                  <a:srgbClr val="5B6071"/>
                </a:solidFill>
                <a:latin typeface="Fraunces"/>
                <a:ea typeface="Fraunces"/>
                <a:cs typeface="Fraunces"/>
                <a:sym typeface="Fraunces"/>
              </a:rPr>
              <a:t>Cohorts </a:t>
            </a:r>
            <a:r>
              <a:rPr b="1" i="0" lang="en-US" sz="1550" u="none" cap="none" strike="noStrike">
                <a:solidFill>
                  <a:srgbClr val="5B6071"/>
                </a:solidFill>
                <a:latin typeface="Fraunces"/>
                <a:ea typeface="Fraunces"/>
                <a:cs typeface="Fraunces"/>
                <a:sym typeface="Fraunces"/>
              </a:rPr>
              <a:t>“Which clusters are most at risk?”</a:t>
            </a:r>
            <a:endParaRPr b="0" i="0" sz="1550" u="none" cap="none" strike="noStrike"/>
          </a:p>
        </p:txBody>
      </p:sp>
      <p:sp>
        <p:nvSpPr>
          <p:cNvPr id="684" name="Google Shape;684;p62"/>
          <p:cNvSpPr/>
          <p:nvPr/>
        </p:nvSpPr>
        <p:spPr>
          <a:xfrm>
            <a:off x="7536537" y="4817745"/>
            <a:ext cx="6201000" cy="4401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Shows: Churn rate by cluster, predicted vs. actual churn, notification coverage by cluster.</a:t>
            </a:r>
            <a:endParaRPr b="0" i="0" sz="1250" u="none" cap="none" strike="noStrike"/>
          </a:p>
        </p:txBody>
      </p:sp>
      <p:sp>
        <p:nvSpPr>
          <p:cNvPr id="685" name="Google Shape;685;p62"/>
          <p:cNvSpPr/>
          <p:nvPr/>
        </p:nvSpPr>
        <p:spPr>
          <a:xfrm>
            <a:off x="7536537" y="5305901"/>
            <a:ext cx="6201000" cy="2199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Used for: Prioritizing retention budget and validating model behavior by segment.</a:t>
            </a:r>
            <a:endParaRPr b="0" i="0" sz="1250" u="none" cap="none" strike="noStrike"/>
          </a:p>
        </p:txBody>
      </p:sp>
      <p:sp>
        <p:nvSpPr>
          <p:cNvPr id="686" name="Google Shape;686;p62"/>
          <p:cNvSpPr/>
          <p:nvPr/>
        </p:nvSpPr>
        <p:spPr>
          <a:xfrm>
            <a:off x="740325" y="5815977"/>
            <a:ext cx="6506100" cy="2028000"/>
          </a:xfrm>
          <a:prstGeom prst="roundRect">
            <a:avLst>
              <a:gd fmla="val 3352"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2"/>
          <p:cNvSpPr/>
          <p:nvPr/>
        </p:nvSpPr>
        <p:spPr>
          <a:xfrm>
            <a:off x="755571" y="5831205"/>
            <a:ext cx="6475800" cy="412500"/>
          </a:xfrm>
          <a:prstGeom prst="roundRect">
            <a:avLst>
              <a:gd fmla="val 956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2"/>
          <p:cNvSpPr/>
          <p:nvPr/>
        </p:nvSpPr>
        <p:spPr>
          <a:xfrm>
            <a:off x="3890248" y="5904667"/>
            <a:ext cx="206100" cy="25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600"/>
              <a:buFont typeface="Fraunces"/>
              <a:buNone/>
            </a:pPr>
            <a:r>
              <a:rPr b="0" i="0" lang="en-US" sz="1600" u="none" cap="none" strike="noStrike">
                <a:solidFill>
                  <a:srgbClr val="5B6071"/>
                </a:solidFill>
                <a:latin typeface="Fraunces"/>
                <a:ea typeface="Fraunces"/>
                <a:cs typeface="Fraunces"/>
                <a:sym typeface="Fraunces"/>
              </a:rPr>
              <a:t>3</a:t>
            </a:r>
            <a:endParaRPr b="0" i="0" sz="1600" u="none" cap="none" strike="noStrike"/>
          </a:p>
        </p:txBody>
      </p:sp>
      <p:sp>
        <p:nvSpPr>
          <p:cNvPr id="689" name="Google Shape;689;p62"/>
          <p:cNvSpPr/>
          <p:nvPr/>
        </p:nvSpPr>
        <p:spPr>
          <a:xfrm>
            <a:off x="892976" y="6381024"/>
            <a:ext cx="6338400" cy="2199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5B6071"/>
              </a:buClr>
              <a:buSzPts val="1350"/>
              <a:buFont typeface="Fraunces"/>
              <a:buNone/>
            </a:pPr>
            <a:r>
              <a:rPr b="0" i="0" lang="en-US" sz="1550" u="none" cap="none" strike="noStrike">
                <a:solidFill>
                  <a:srgbClr val="5B6071"/>
                </a:solidFill>
                <a:latin typeface="Fraunces"/>
                <a:ea typeface="Fraunces"/>
                <a:cs typeface="Fraunces"/>
                <a:sym typeface="Fraunces"/>
              </a:rPr>
              <a:t>Notification </a:t>
            </a:r>
            <a:r>
              <a:rPr b="1" i="0" lang="en-US" sz="1550" u="none" cap="none" strike="noStrike">
                <a:solidFill>
                  <a:srgbClr val="5B6071"/>
                </a:solidFill>
                <a:latin typeface="Fraunces"/>
                <a:ea typeface="Fraunces"/>
                <a:cs typeface="Fraunces"/>
                <a:sym typeface="Fraunces"/>
              </a:rPr>
              <a:t>“Did the 3-month notification work, and for whom?”</a:t>
            </a:r>
            <a:endParaRPr b="0" i="0" sz="1550" u="none" cap="none" strike="noStrike"/>
          </a:p>
        </p:txBody>
      </p:sp>
      <p:sp>
        <p:nvSpPr>
          <p:cNvPr id="690" name="Google Shape;690;p62"/>
          <p:cNvSpPr/>
          <p:nvPr/>
        </p:nvSpPr>
        <p:spPr>
          <a:xfrm>
            <a:off x="892969" y="6678335"/>
            <a:ext cx="6201000" cy="4401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Shows: Pre/post sessions for treatment vs. control, 30-day churn by group &amp; cluster, 7-day CTA rate by cluster.</a:t>
            </a:r>
            <a:endParaRPr b="0" i="0" sz="1250" u="none" cap="none" strike="noStrike"/>
          </a:p>
        </p:txBody>
      </p:sp>
      <p:sp>
        <p:nvSpPr>
          <p:cNvPr id="691" name="Google Shape;691;p62"/>
          <p:cNvSpPr/>
          <p:nvPr/>
        </p:nvSpPr>
        <p:spPr>
          <a:xfrm>
            <a:off x="892969" y="7166491"/>
            <a:ext cx="6201000" cy="2199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Used for: Measuring experiment impact and identifying high-response segments.</a:t>
            </a:r>
            <a:endParaRPr b="0" i="0" sz="1250" u="none" cap="none" strike="noStrike"/>
          </a:p>
        </p:txBody>
      </p:sp>
      <p:sp>
        <p:nvSpPr>
          <p:cNvPr id="692" name="Google Shape;692;p62"/>
          <p:cNvSpPr/>
          <p:nvPr/>
        </p:nvSpPr>
        <p:spPr>
          <a:xfrm>
            <a:off x="7383900" y="5815977"/>
            <a:ext cx="6506100" cy="2028000"/>
          </a:xfrm>
          <a:prstGeom prst="roundRect">
            <a:avLst>
              <a:gd fmla="val 3352"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2"/>
          <p:cNvSpPr/>
          <p:nvPr/>
        </p:nvSpPr>
        <p:spPr>
          <a:xfrm>
            <a:off x="7399139" y="5831205"/>
            <a:ext cx="6475800" cy="412500"/>
          </a:xfrm>
          <a:prstGeom prst="roundRect">
            <a:avLst>
              <a:gd fmla="val 956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2"/>
          <p:cNvSpPr/>
          <p:nvPr/>
        </p:nvSpPr>
        <p:spPr>
          <a:xfrm>
            <a:off x="10533817" y="5904667"/>
            <a:ext cx="206100" cy="25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600"/>
              <a:buFont typeface="Fraunces"/>
              <a:buNone/>
            </a:pPr>
            <a:r>
              <a:rPr b="0" i="0" lang="en-US" sz="1600" u="none" cap="none" strike="noStrike">
                <a:solidFill>
                  <a:srgbClr val="5B6071"/>
                </a:solidFill>
                <a:latin typeface="Fraunces"/>
                <a:ea typeface="Fraunces"/>
                <a:cs typeface="Fraunces"/>
                <a:sym typeface="Fraunces"/>
              </a:rPr>
              <a:t>4</a:t>
            </a:r>
            <a:endParaRPr b="0" i="0" sz="1600" u="none" cap="none" strike="noStrike"/>
          </a:p>
        </p:txBody>
      </p:sp>
      <p:sp>
        <p:nvSpPr>
          <p:cNvPr id="695" name="Google Shape;695;p62"/>
          <p:cNvSpPr/>
          <p:nvPr/>
        </p:nvSpPr>
        <p:spPr>
          <a:xfrm>
            <a:off x="7536518" y="6381023"/>
            <a:ext cx="6001500" cy="2577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5B6071"/>
              </a:buClr>
              <a:buSzPts val="1350"/>
              <a:buFont typeface="Fraunces"/>
              <a:buNone/>
            </a:pPr>
            <a:r>
              <a:rPr b="0" i="0" lang="en-US" sz="1550" u="none" cap="none" strike="noStrike">
                <a:solidFill>
                  <a:srgbClr val="5B6071"/>
                </a:solidFill>
                <a:latin typeface="Fraunces"/>
                <a:ea typeface="Fraunces"/>
                <a:cs typeface="Fraunces"/>
                <a:sym typeface="Fraunces"/>
              </a:rPr>
              <a:t>Actionable User List </a:t>
            </a:r>
            <a:r>
              <a:rPr b="1" i="0" lang="en-US" sz="1550" u="none" cap="none" strike="noStrike">
                <a:solidFill>
                  <a:srgbClr val="5B6071"/>
                </a:solidFill>
                <a:latin typeface="Fraunces"/>
                <a:ea typeface="Fraunces"/>
                <a:cs typeface="Fraunces"/>
                <a:sym typeface="Fraunces"/>
              </a:rPr>
              <a:t>“Who do we target next?”</a:t>
            </a:r>
            <a:endParaRPr b="0" i="0" sz="1550" u="none" cap="none" strike="noStrike"/>
          </a:p>
        </p:txBody>
      </p:sp>
      <p:sp>
        <p:nvSpPr>
          <p:cNvPr id="696" name="Google Shape;696;p62"/>
          <p:cNvSpPr/>
          <p:nvPr/>
        </p:nvSpPr>
        <p:spPr>
          <a:xfrm>
            <a:off x="7536537" y="6678335"/>
            <a:ext cx="6201000" cy="4401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Shows: User-level table (cluster, predicted churn, actual churn, last session, notification group).</a:t>
            </a:r>
            <a:endParaRPr b="0" i="0" sz="1250" u="none" cap="none" strike="noStrike"/>
          </a:p>
        </p:txBody>
      </p:sp>
      <p:sp>
        <p:nvSpPr>
          <p:cNvPr id="697" name="Google Shape;697;p62"/>
          <p:cNvSpPr/>
          <p:nvPr/>
        </p:nvSpPr>
        <p:spPr>
          <a:xfrm>
            <a:off x="7536537" y="7166491"/>
            <a:ext cx="6201000" cy="2199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Used for: Exporting high-risk users in priority clusters for re-engagement campaigns.</a:t>
            </a:r>
            <a:endParaRPr b="0" i="0" sz="1250"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3"/>
          <p:cNvSpPr/>
          <p:nvPr/>
        </p:nvSpPr>
        <p:spPr>
          <a:xfrm>
            <a:off x="734465" y="726974"/>
            <a:ext cx="4252800" cy="531600"/>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000000"/>
              </a:buClr>
              <a:buSzPts val="3300"/>
              <a:buFont typeface="Fraunces"/>
              <a:buNone/>
            </a:pPr>
            <a:r>
              <a:rPr b="0" i="0" lang="en-US" sz="3300" u="none" cap="none" strike="noStrike">
                <a:solidFill>
                  <a:srgbClr val="000000"/>
                </a:solidFill>
                <a:latin typeface="Fraunces"/>
                <a:ea typeface="Fraunces"/>
                <a:cs typeface="Fraunces"/>
                <a:sym typeface="Fraunces"/>
              </a:rPr>
              <a:t>Prototype demo </a:t>
            </a:r>
            <a:endParaRPr b="0" i="0" sz="3300" u="none" cap="none" strike="noStrike"/>
          </a:p>
        </p:txBody>
      </p:sp>
      <p:pic>
        <p:nvPicPr>
          <p:cNvPr descr="preencoded.png" id="704" name="Google Shape;704;p63">
            <a:hlinkClick r:id="rId3"/>
          </p:cNvPr>
          <p:cNvPicPr preferRelativeResize="0"/>
          <p:nvPr/>
        </p:nvPicPr>
        <p:blipFill rotWithShape="1">
          <a:blip r:embed="rId4">
            <a:alphaModFix/>
          </a:blip>
          <a:srcRect b="0" l="0" r="0" t="0"/>
          <a:stretch/>
        </p:blipFill>
        <p:spPr>
          <a:xfrm>
            <a:off x="734475" y="1496675"/>
            <a:ext cx="9146452" cy="1305300"/>
          </a:xfrm>
          <a:prstGeom prst="rect">
            <a:avLst/>
          </a:prstGeom>
          <a:noFill/>
          <a:ln>
            <a:noFill/>
          </a:ln>
        </p:spPr>
      </p:pic>
      <p:pic>
        <p:nvPicPr>
          <p:cNvPr id="705" name="Google Shape;705;p63" title="截圖 2025-12-10 晚上7.36.42.png"/>
          <p:cNvPicPr preferRelativeResize="0"/>
          <p:nvPr/>
        </p:nvPicPr>
        <p:blipFill>
          <a:blip r:embed="rId5">
            <a:alphaModFix/>
          </a:blip>
          <a:stretch>
            <a:fillRect/>
          </a:stretch>
        </p:blipFill>
        <p:spPr>
          <a:xfrm>
            <a:off x="685975" y="2801975"/>
            <a:ext cx="9243448" cy="5009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4"/>
          <p:cNvSpPr/>
          <p:nvPr/>
        </p:nvSpPr>
        <p:spPr>
          <a:xfrm>
            <a:off x="793790" y="671512"/>
            <a:ext cx="11791800" cy="496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3100"/>
              <a:buFont typeface="Fraunces"/>
              <a:buNone/>
            </a:pPr>
            <a:r>
              <a:rPr b="0" i="0" lang="en-US" sz="3100" u="none" cap="none" strike="noStrike">
                <a:solidFill>
                  <a:srgbClr val="000000"/>
                </a:solidFill>
                <a:latin typeface="Fraunces"/>
                <a:ea typeface="Fraunces"/>
                <a:cs typeface="Fraunces"/>
                <a:sym typeface="Fraunces"/>
              </a:rPr>
              <a:t>Technical Architecture – Data Pipeline from App to Dashboard</a:t>
            </a:r>
            <a:endParaRPr b="0" i="0" sz="3100" u="none" cap="none" strike="noStrike"/>
          </a:p>
        </p:txBody>
      </p:sp>
      <p:pic>
        <p:nvPicPr>
          <p:cNvPr descr="preencoded.png" id="712" name="Google Shape;712;p64"/>
          <p:cNvPicPr preferRelativeResize="0"/>
          <p:nvPr/>
        </p:nvPicPr>
        <p:blipFill rotWithShape="1">
          <a:blip r:embed="rId3">
            <a:alphaModFix/>
          </a:blip>
          <a:srcRect b="0" l="0" r="0" t="0"/>
          <a:stretch/>
        </p:blipFill>
        <p:spPr>
          <a:xfrm>
            <a:off x="793790" y="1961436"/>
            <a:ext cx="4241722" cy="1143000"/>
          </a:xfrm>
          <a:prstGeom prst="rect">
            <a:avLst/>
          </a:prstGeom>
          <a:noFill/>
          <a:ln>
            <a:noFill/>
          </a:ln>
        </p:spPr>
      </p:pic>
      <p:sp>
        <p:nvSpPr>
          <p:cNvPr id="713" name="Google Shape;713;p64"/>
          <p:cNvSpPr/>
          <p:nvPr/>
        </p:nvSpPr>
        <p:spPr>
          <a:xfrm>
            <a:off x="952500" y="2596396"/>
            <a:ext cx="19848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B6071"/>
              </a:buClr>
              <a:buSzPts val="1550"/>
              <a:buFont typeface="Fraunces"/>
              <a:buNone/>
            </a:pPr>
            <a:r>
              <a:rPr b="1" i="0" lang="en-US" sz="1550" u="none" cap="none" strike="noStrike">
                <a:solidFill>
                  <a:srgbClr val="5B6071"/>
                </a:solidFill>
                <a:latin typeface="Fraunces"/>
                <a:ea typeface="Fraunces"/>
                <a:cs typeface="Fraunces"/>
                <a:sym typeface="Fraunces"/>
              </a:rPr>
              <a:t>App &amp; Wearables</a:t>
            </a:r>
            <a:endParaRPr b="1" i="0" sz="1550" u="none" cap="none" strike="noStrike"/>
          </a:p>
        </p:txBody>
      </p:sp>
      <p:sp>
        <p:nvSpPr>
          <p:cNvPr id="714" name="Google Shape;714;p64"/>
          <p:cNvSpPr/>
          <p:nvPr/>
        </p:nvSpPr>
        <p:spPr>
          <a:xfrm>
            <a:off x="952500" y="2939653"/>
            <a:ext cx="3924300" cy="508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B6071"/>
              </a:buClr>
              <a:buSzPts val="1250"/>
              <a:buFont typeface="Epilogue"/>
              <a:buNone/>
            </a:pPr>
            <a:r>
              <a:rPr b="0" i="0" lang="en-US" sz="1450" u="none" cap="none" strike="noStrike">
                <a:solidFill>
                  <a:srgbClr val="5B6071"/>
                </a:solidFill>
                <a:latin typeface="Epilogue"/>
                <a:ea typeface="Epilogue"/>
                <a:cs typeface="Epilogue"/>
                <a:sym typeface="Epilogue"/>
              </a:rPr>
              <a:t>Mobile app and wearable devices send raw workout events and notification logs. </a:t>
            </a:r>
            <a:endParaRPr b="0" i="0" sz="1450" u="none" cap="none" strike="noStrike"/>
          </a:p>
        </p:txBody>
      </p:sp>
      <p:sp>
        <p:nvSpPr>
          <p:cNvPr id="715" name="Google Shape;715;p64"/>
          <p:cNvSpPr/>
          <p:nvPr/>
        </p:nvSpPr>
        <p:spPr>
          <a:xfrm>
            <a:off x="952500" y="3543062"/>
            <a:ext cx="39243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1" lang="en-US" sz="1250" u="none" cap="none" strike="noStrike">
                <a:solidFill>
                  <a:srgbClr val="5B6071"/>
                </a:solidFill>
                <a:latin typeface="Epilogue"/>
                <a:ea typeface="Epilogue"/>
                <a:cs typeface="Epilogue"/>
                <a:sym typeface="Epilogue"/>
              </a:rPr>
              <a:t>Flow: Raw Events</a:t>
            </a:r>
            <a:endParaRPr b="0" i="0" sz="1250" u="none" cap="none" strike="noStrike"/>
          </a:p>
        </p:txBody>
      </p:sp>
      <p:pic>
        <p:nvPicPr>
          <p:cNvPr descr="preencoded.png" id="716" name="Google Shape;716;p64"/>
          <p:cNvPicPr preferRelativeResize="0"/>
          <p:nvPr/>
        </p:nvPicPr>
        <p:blipFill rotWithShape="1">
          <a:blip r:embed="rId4">
            <a:alphaModFix/>
          </a:blip>
          <a:srcRect b="0" l="0" r="0" t="0"/>
          <a:stretch/>
        </p:blipFill>
        <p:spPr>
          <a:xfrm>
            <a:off x="5194221" y="1723311"/>
            <a:ext cx="4241839" cy="1143000"/>
          </a:xfrm>
          <a:prstGeom prst="rect">
            <a:avLst/>
          </a:prstGeom>
          <a:noFill/>
          <a:ln>
            <a:noFill/>
          </a:ln>
        </p:spPr>
      </p:pic>
      <p:sp>
        <p:nvSpPr>
          <p:cNvPr id="717" name="Google Shape;717;p64"/>
          <p:cNvSpPr/>
          <p:nvPr/>
        </p:nvSpPr>
        <p:spPr>
          <a:xfrm>
            <a:off x="5352922" y="2358275"/>
            <a:ext cx="3736800" cy="254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B6071"/>
              </a:buClr>
              <a:buSzPts val="1550"/>
              <a:buFont typeface="Fraunces"/>
              <a:buNone/>
            </a:pPr>
            <a:r>
              <a:rPr b="1" i="0" lang="en-US" sz="1550" u="none" cap="none" strike="noStrike">
                <a:solidFill>
                  <a:srgbClr val="5B6071"/>
                </a:solidFill>
                <a:latin typeface="Fraunces"/>
                <a:ea typeface="Fraunces"/>
                <a:cs typeface="Fraunces"/>
                <a:sym typeface="Fraunces"/>
              </a:rPr>
              <a:t>Snowflake Data Warehouse</a:t>
            </a:r>
            <a:endParaRPr b="1" i="0" sz="1550" u="none" cap="none" strike="noStrike"/>
          </a:p>
        </p:txBody>
      </p:sp>
      <p:sp>
        <p:nvSpPr>
          <p:cNvPr id="718" name="Google Shape;718;p64"/>
          <p:cNvSpPr/>
          <p:nvPr/>
        </p:nvSpPr>
        <p:spPr>
          <a:xfrm>
            <a:off x="5352931" y="2701528"/>
            <a:ext cx="3924300" cy="1016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B6071"/>
              </a:buClr>
              <a:buSzPts val="1250"/>
              <a:buFont typeface="Epilogue"/>
              <a:buNone/>
            </a:pPr>
            <a:r>
              <a:rPr b="0" i="0" lang="en-US" sz="1450" u="none" cap="none" strike="noStrike">
                <a:solidFill>
                  <a:srgbClr val="5B6071"/>
                </a:solidFill>
                <a:latin typeface="Epilogue"/>
                <a:ea typeface="Epilogue"/>
                <a:cs typeface="Epilogue"/>
                <a:sym typeface="Epilogue"/>
              </a:rPr>
              <a:t>Data lands in Snowflake tables. SQL queries aggregate raw events into user-level features (last 90 days per user), creating user_monthly_features table.</a:t>
            </a:r>
            <a:endParaRPr b="0" i="0" sz="1450" u="none" cap="none" strike="noStrike"/>
          </a:p>
        </p:txBody>
      </p:sp>
      <p:sp>
        <p:nvSpPr>
          <p:cNvPr id="719" name="Google Shape;719;p64"/>
          <p:cNvSpPr/>
          <p:nvPr/>
        </p:nvSpPr>
        <p:spPr>
          <a:xfrm>
            <a:off x="5352931" y="3813096"/>
            <a:ext cx="39243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1" lang="en-US" sz="1250" u="none" cap="none" strike="noStrike">
                <a:solidFill>
                  <a:srgbClr val="5B6071"/>
                </a:solidFill>
                <a:latin typeface="Epilogue"/>
                <a:ea typeface="Epilogue"/>
                <a:cs typeface="Epilogue"/>
                <a:sym typeface="Epilogue"/>
              </a:rPr>
              <a:t>Flow: Daily Read</a:t>
            </a:r>
            <a:endParaRPr b="0" i="0" sz="1250" u="none" cap="none" strike="noStrike"/>
          </a:p>
        </p:txBody>
      </p:sp>
      <p:pic>
        <p:nvPicPr>
          <p:cNvPr descr="preencoded.png" id="720" name="Google Shape;720;p64"/>
          <p:cNvPicPr preferRelativeResize="0"/>
          <p:nvPr/>
        </p:nvPicPr>
        <p:blipFill rotWithShape="1">
          <a:blip r:embed="rId3">
            <a:alphaModFix/>
          </a:blip>
          <a:srcRect b="0" l="0" r="0" t="0"/>
          <a:stretch/>
        </p:blipFill>
        <p:spPr>
          <a:xfrm>
            <a:off x="9594771" y="1485186"/>
            <a:ext cx="4241722" cy="1143000"/>
          </a:xfrm>
          <a:prstGeom prst="rect">
            <a:avLst/>
          </a:prstGeom>
          <a:noFill/>
          <a:ln>
            <a:noFill/>
          </a:ln>
        </p:spPr>
      </p:pic>
      <p:sp>
        <p:nvSpPr>
          <p:cNvPr id="721" name="Google Shape;721;p64"/>
          <p:cNvSpPr/>
          <p:nvPr/>
        </p:nvSpPr>
        <p:spPr>
          <a:xfrm>
            <a:off x="9753481" y="2120146"/>
            <a:ext cx="19848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B6071"/>
              </a:buClr>
              <a:buSzPts val="1550"/>
              <a:buFont typeface="Fraunces"/>
              <a:buNone/>
            </a:pPr>
            <a:r>
              <a:rPr b="1" i="0" lang="en-US" sz="1550" u="none" cap="none" strike="noStrike">
                <a:solidFill>
                  <a:srgbClr val="5B6071"/>
                </a:solidFill>
                <a:latin typeface="Fraunces"/>
                <a:ea typeface="Fraunces"/>
                <a:cs typeface="Fraunces"/>
                <a:sym typeface="Fraunces"/>
              </a:rPr>
              <a:t>Databricks</a:t>
            </a:r>
            <a:endParaRPr b="1" i="0" sz="1550" u="none" cap="none" strike="noStrike"/>
          </a:p>
        </p:txBody>
      </p:sp>
      <p:sp>
        <p:nvSpPr>
          <p:cNvPr id="722" name="Google Shape;722;p64"/>
          <p:cNvSpPr/>
          <p:nvPr/>
        </p:nvSpPr>
        <p:spPr>
          <a:xfrm>
            <a:off x="9753481" y="2463403"/>
            <a:ext cx="3924300" cy="1016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B6071"/>
              </a:buClr>
              <a:buSzPts val="1250"/>
              <a:buFont typeface="Epilogue"/>
              <a:buNone/>
            </a:pPr>
            <a:r>
              <a:rPr b="0" i="0" lang="en-US" sz="1450" u="none" cap="none" strike="noStrike">
                <a:solidFill>
                  <a:srgbClr val="5B6071"/>
                </a:solidFill>
                <a:latin typeface="Epilogue"/>
                <a:ea typeface="Epilogue"/>
                <a:cs typeface="Epilogue"/>
                <a:sym typeface="Epilogue"/>
              </a:rPr>
              <a:t>Databricks job runs </a:t>
            </a:r>
            <a:r>
              <a:rPr b="1" i="0" lang="en-US" sz="1450" u="none" cap="none" strike="noStrike">
                <a:solidFill>
                  <a:srgbClr val="5B6071"/>
                </a:solidFill>
                <a:latin typeface="Epilogue"/>
                <a:ea typeface="Epilogue"/>
                <a:cs typeface="Epilogue"/>
                <a:sym typeface="Epilogue"/>
              </a:rPr>
              <a:t>nightly</a:t>
            </a:r>
            <a:r>
              <a:rPr b="0" i="0" lang="en-US" sz="1450" u="none" cap="none" strike="noStrike">
                <a:solidFill>
                  <a:srgbClr val="5B6071"/>
                </a:solidFill>
                <a:latin typeface="Epilogue"/>
                <a:ea typeface="Epilogue"/>
                <a:cs typeface="Epilogue"/>
                <a:sym typeface="Epilogue"/>
              </a:rPr>
              <a:t>: Reads latest user_monthly_features from Snowflake. Runs pre-trained churn classification model (0/1 prediction).</a:t>
            </a:r>
            <a:endParaRPr b="0" i="0" sz="1450" u="none" cap="none" strike="noStrike"/>
          </a:p>
        </p:txBody>
      </p:sp>
      <p:sp>
        <p:nvSpPr>
          <p:cNvPr id="723" name="Google Shape;723;p64"/>
          <p:cNvSpPr/>
          <p:nvPr/>
        </p:nvSpPr>
        <p:spPr>
          <a:xfrm>
            <a:off x="9753481" y="3574971"/>
            <a:ext cx="39243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1" lang="en-US" sz="1250" u="none" cap="none" strike="noStrike">
                <a:solidFill>
                  <a:srgbClr val="5B6071"/>
                </a:solidFill>
                <a:latin typeface="Epilogue"/>
                <a:ea typeface="Epilogue"/>
                <a:cs typeface="Epilogue"/>
                <a:sym typeface="Epilogue"/>
              </a:rPr>
              <a:t>Flow: Predictions (daily batch)</a:t>
            </a:r>
            <a:endParaRPr b="0" i="0" sz="1250" u="none" cap="none" strike="noStrike"/>
          </a:p>
        </p:txBody>
      </p:sp>
      <p:pic>
        <p:nvPicPr>
          <p:cNvPr descr="preencoded.png" id="724" name="Google Shape;724;p64"/>
          <p:cNvPicPr preferRelativeResize="0"/>
          <p:nvPr/>
        </p:nvPicPr>
        <p:blipFill rotWithShape="1">
          <a:blip r:embed="rId3">
            <a:alphaModFix/>
          </a:blip>
          <a:srcRect b="0" l="0" r="0" t="0"/>
          <a:stretch/>
        </p:blipFill>
        <p:spPr>
          <a:xfrm>
            <a:off x="793790" y="4860846"/>
            <a:ext cx="4241722" cy="1143000"/>
          </a:xfrm>
          <a:prstGeom prst="rect">
            <a:avLst/>
          </a:prstGeom>
          <a:noFill/>
          <a:ln>
            <a:noFill/>
          </a:ln>
        </p:spPr>
      </p:pic>
      <p:sp>
        <p:nvSpPr>
          <p:cNvPr id="725" name="Google Shape;725;p64"/>
          <p:cNvSpPr/>
          <p:nvPr/>
        </p:nvSpPr>
        <p:spPr>
          <a:xfrm>
            <a:off x="952500" y="5495800"/>
            <a:ext cx="3736800" cy="254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B6071"/>
              </a:buClr>
              <a:buSzPts val="1550"/>
              <a:buFont typeface="Fraunces"/>
              <a:buNone/>
            </a:pPr>
            <a:r>
              <a:rPr b="1" i="0" lang="en-US" sz="1550" u="none" cap="none" strike="noStrike">
                <a:solidFill>
                  <a:srgbClr val="5B6071"/>
                </a:solidFill>
                <a:latin typeface="Fraunces"/>
                <a:ea typeface="Fraunces"/>
                <a:cs typeface="Fraunces"/>
                <a:sym typeface="Fraunces"/>
              </a:rPr>
              <a:t>Snowflake Predictions Table</a:t>
            </a:r>
            <a:endParaRPr b="1" i="0" sz="1550" u="none" cap="none" strike="noStrike"/>
          </a:p>
        </p:txBody>
      </p:sp>
      <p:sp>
        <p:nvSpPr>
          <p:cNvPr id="726" name="Google Shape;726;p64"/>
          <p:cNvSpPr/>
          <p:nvPr/>
        </p:nvSpPr>
        <p:spPr>
          <a:xfrm>
            <a:off x="952500" y="5839063"/>
            <a:ext cx="3924300" cy="762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B6071"/>
              </a:buClr>
              <a:buSzPts val="1250"/>
              <a:buFont typeface="Epilogue"/>
              <a:buNone/>
            </a:pPr>
            <a:r>
              <a:rPr b="0" i="0" lang="en-US" sz="1450" u="none" cap="none" strike="noStrike">
                <a:solidFill>
                  <a:srgbClr val="5B6071"/>
                </a:solidFill>
                <a:latin typeface="Epilogue"/>
                <a:ea typeface="Epilogue"/>
                <a:cs typeface="Epilogue"/>
                <a:sym typeface="Epilogue"/>
              </a:rPr>
              <a:t>churn_predictions table updated daily. Marketing &amp; Product teams can query this table anytime for user targeting.</a:t>
            </a:r>
            <a:endParaRPr b="0" i="0" sz="1450" u="none" cap="none" strike="noStrike"/>
          </a:p>
        </p:txBody>
      </p:sp>
      <p:sp>
        <p:nvSpPr>
          <p:cNvPr id="727" name="Google Shape;727;p64"/>
          <p:cNvSpPr/>
          <p:nvPr/>
        </p:nvSpPr>
        <p:spPr>
          <a:xfrm>
            <a:off x="952500" y="6696551"/>
            <a:ext cx="39243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1" lang="en-US" sz="1250" u="none" cap="none" strike="noStrike">
                <a:solidFill>
                  <a:srgbClr val="5B6071"/>
                </a:solidFill>
                <a:latin typeface="Epilogue"/>
                <a:ea typeface="Epilogue"/>
                <a:cs typeface="Epilogue"/>
                <a:sym typeface="Epilogue"/>
              </a:rPr>
              <a:t>Flow: Auto-refresh (daily)</a:t>
            </a:r>
            <a:endParaRPr b="0" i="0" sz="1250" u="none" cap="none" strike="noStrike"/>
          </a:p>
        </p:txBody>
      </p:sp>
      <p:pic>
        <p:nvPicPr>
          <p:cNvPr descr="preencoded.png" id="728" name="Google Shape;728;p64"/>
          <p:cNvPicPr preferRelativeResize="0"/>
          <p:nvPr/>
        </p:nvPicPr>
        <p:blipFill rotWithShape="1">
          <a:blip r:embed="rId4">
            <a:alphaModFix/>
          </a:blip>
          <a:srcRect b="0" l="0" r="0" t="0"/>
          <a:stretch/>
        </p:blipFill>
        <p:spPr>
          <a:xfrm>
            <a:off x="5194221" y="4622721"/>
            <a:ext cx="4241839" cy="1143000"/>
          </a:xfrm>
          <a:prstGeom prst="rect">
            <a:avLst/>
          </a:prstGeom>
          <a:noFill/>
          <a:ln>
            <a:noFill/>
          </a:ln>
        </p:spPr>
      </p:pic>
      <p:sp>
        <p:nvSpPr>
          <p:cNvPr id="729" name="Google Shape;729;p64"/>
          <p:cNvSpPr/>
          <p:nvPr/>
        </p:nvSpPr>
        <p:spPr>
          <a:xfrm>
            <a:off x="5352931" y="5257681"/>
            <a:ext cx="19848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B6071"/>
              </a:buClr>
              <a:buSzPts val="1550"/>
              <a:buFont typeface="Fraunces"/>
              <a:buNone/>
            </a:pPr>
            <a:r>
              <a:rPr b="1" i="0" lang="en-US" sz="1550" u="none" cap="none" strike="noStrike">
                <a:solidFill>
                  <a:srgbClr val="5B6071"/>
                </a:solidFill>
                <a:latin typeface="Fraunces"/>
                <a:ea typeface="Fraunces"/>
                <a:cs typeface="Fraunces"/>
                <a:sym typeface="Fraunces"/>
              </a:rPr>
              <a:t>Tableau Dashboard</a:t>
            </a:r>
            <a:endParaRPr b="1" i="0" sz="1550" u="none" cap="none" strike="noStrike"/>
          </a:p>
        </p:txBody>
      </p:sp>
      <p:sp>
        <p:nvSpPr>
          <p:cNvPr id="730" name="Google Shape;730;p64"/>
          <p:cNvSpPr/>
          <p:nvPr/>
        </p:nvSpPr>
        <p:spPr>
          <a:xfrm>
            <a:off x="5352931" y="5600938"/>
            <a:ext cx="3924300" cy="1016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B6071"/>
              </a:buClr>
              <a:buSzPts val="1250"/>
              <a:buFont typeface="Epilogue"/>
              <a:buNone/>
            </a:pPr>
            <a:r>
              <a:rPr b="0" i="0" lang="en-US" sz="1450" u="none" cap="none" strike="noStrike">
                <a:solidFill>
                  <a:srgbClr val="5B6071"/>
                </a:solidFill>
                <a:latin typeface="Epilogue"/>
                <a:ea typeface="Epilogue"/>
                <a:cs typeface="Epilogue"/>
                <a:sym typeface="Epilogue"/>
              </a:rPr>
              <a:t>Tableau connects to Snowflake as data source. Reads churn_predictions, user_monthly_features, notifications tables. Data source refreshes daily for latest predictions.</a:t>
            </a:r>
            <a:endParaRPr b="0" i="0" sz="1450" u="none" cap="none" strike="noStrike"/>
          </a:p>
        </p:txBody>
      </p:sp>
      <p:sp>
        <p:nvSpPr>
          <p:cNvPr id="731" name="Google Shape;731;p64"/>
          <p:cNvSpPr/>
          <p:nvPr/>
        </p:nvSpPr>
        <p:spPr>
          <a:xfrm>
            <a:off x="5352931" y="6979412"/>
            <a:ext cx="39243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1" lang="en-US" sz="1250" u="none" cap="none" strike="noStrike">
                <a:solidFill>
                  <a:srgbClr val="5B6071"/>
                </a:solidFill>
                <a:latin typeface="Epilogue"/>
                <a:ea typeface="Epilogue"/>
                <a:cs typeface="Epilogue"/>
                <a:sym typeface="Epilogue"/>
              </a:rPr>
              <a:t>Flow: Auto-refresh (daily)</a:t>
            </a:r>
            <a:endParaRPr b="0" i="0" sz="1250" u="none" cap="none" strike="noStrike"/>
          </a:p>
        </p:txBody>
      </p:sp>
      <p:sp>
        <p:nvSpPr>
          <p:cNvPr id="732" name="Google Shape;732;p64"/>
          <p:cNvSpPr/>
          <p:nvPr/>
        </p:nvSpPr>
        <p:spPr>
          <a:xfrm>
            <a:off x="793790" y="7466998"/>
            <a:ext cx="130428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0" lang="en-US" sz="1450" u="none" cap="none" strike="noStrike">
                <a:solidFill>
                  <a:srgbClr val="5B6071"/>
                </a:solidFill>
                <a:latin typeface="Epilogue"/>
                <a:ea typeface="Epilogue"/>
                <a:cs typeface="Epilogue"/>
                <a:sym typeface="Epilogue"/>
              </a:rPr>
              <a:t>Design Principle:</a:t>
            </a:r>
            <a:r>
              <a:rPr b="0" i="0" lang="en-US" sz="1450" u="none" cap="none" strike="noStrike">
                <a:solidFill>
                  <a:srgbClr val="5B6071"/>
                </a:solidFill>
                <a:latin typeface="Epilogue"/>
                <a:ea typeface="Epilogue"/>
                <a:cs typeface="Epilogue"/>
                <a:sym typeface="Epilogue"/>
              </a:rPr>
              <a:t> Single source of truth in Snowflake; Databricks is compute engine for ML; Tableau is always-up-to-date reporting layer.</a:t>
            </a:r>
            <a:endParaRPr b="0" i="0" sz="1450"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descr="preencoded.png" id="738" name="Google Shape;738;p6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39" name="Google Shape;739;p65"/>
          <p:cNvSpPr/>
          <p:nvPr/>
        </p:nvSpPr>
        <p:spPr>
          <a:xfrm>
            <a:off x="9144000" y="0"/>
            <a:ext cx="5486400" cy="8229600"/>
          </a:xfrm>
          <a:prstGeom prst="rect">
            <a:avLst/>
          </a:prstGeom>
          <a:solidFill>
            <a:srgbClr val="DF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5"/>
          <p:cNvSpPr/>
          <p:nvPr/>
        </p:nvSpPr>
        <p:spPr>
          <a:xfrm>
            <a:off x="793790" y="708898"/>
            <a:ext cx="7556400" cy="9216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Governance + Ethical Considerations</a:t>
            </a:r>
            <a:endParaRPr b="0" i="0" sz="2900" u="none" cap="none" strike="noStrike"/>
          </a:p>
        </p:txBody>
      </p:sp>
      <p:sp>
        <p:nvSpPr>
          <p:cNvPr id="741" name="Google Shape;741;p65"/>
          <p:cNvSpPr/>
          <p:nvPr/>
        </p:nvSpPr>
        <p:spPr>
          <a:xfrm>
            <a:off x="793790" y="2072640"/>
            <a:ext cx="7556400" cy="1085700"/>
          </a:xfrm>
          <a:prstGeom prst="roundRect">
            <a:avLst>
              <a:gd fmla="val 6738"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5"/>
          <p:cNvSpPr/>
          <p:nvPr/>
        </p:nvSpPr>
        <p:spPr>
          <a:xfrm>
            <a:off x="793790" y="2057400"/>
            <a:ext cx="7556400" cy="6090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5"/>
          <p:cNvSpPr/>
          <p:nvPr/>
        </p:nvSpPr>
        <p:spPr>
          <a:xfrm>
            <a:off x="4350901" y="1851541"/>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44" name="Google Shape;744;p65"/>
          <p:cNvPicPr preferRelativeResize="0"/>
          <p:nvPr/>
        </p:nvPicPr>
        <p:blipFill rotWithShape="1">
          <a:blip r:embed="rId4">
            <a:alphaModFix/>
          </a:blip>
          <a:srcRect b="0" l="0" r="0" t="0"/>
          <a:stretch/>
        </p:blipFill>
        <p:spPr>
          <a:xfrm>
            <a:off x="4483537" y="1984177"/>
            <a:ext cx="176808" cy="176808"/>
          </a:xfrm>
          <a:prstGeom prst="rect">
            <a:avLst/>
          </a:prstGeom>
          <a:noFill/>
          <a:ln>
            <a:noFill/>
          </a:ln>
        </p:spPr>
      </p:pic>
      <p:sp>
        <p:nvSpPr>
          <p:cNvPr id="745" name="Google Shape;745;p65"/>
          <p:cNvSpPr/>
          <p:nvPr/>
        </p:nvSpPr>
        <p:spPr>
          <a:xfrm>
            <a:off x="956429" y="2441138"/>
            <a:ext cx="28104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User Consent and Transparency</a:t>
            </a:r>
            <a:endParaRPr b="0" i="0" sz="1450" u="none" cap="none" strike="noStrike"/>
          </a:p>
        </p:txBody>
      </p:sp>
      <p:sp>
        <p:nvSpPr>
          <p:cNvPr id="746" name="Google Shape;746;p65"/>
          <p:cNvSpPr/>
          <p:nvPr/>
        </p:nvSpPr>
        <p:spPr>
          <a:xfrm>
            <a:off x="956429" y="2759869"/>
            <a:ext cx="72312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Explain why a notification is sent and allow opt-out.</a:t>
            </a:r>
            <a:endParaRPr b="0" i="0" sz="1150" u="none" cap="none" strike="noStrike"/>
          </a:p>
        </p:txBody>
      </p:sp>
      <p:sp>
        <p:nvSpPr>
          <p:cNvPr id="747" name="Google Shape;747;p65"/>
          <p:cNvSpPr/>
          <p:nvPr/>
        </p:nvSpPr>
        <p:spPr>
          <a:xfrm>
            <a:off x="793790" y="3526750"/>
            <a:ext cx="7556400" cy="1085700"/>
          </a:xfrm>
          <a:prstGeom prst="roundRect">
            <a:avLst>
              <a:gd fmla="val 6738"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5"/>
          <p:cNvSpPr/>
          <p:nvPr/>
        </p:nvSpPr>
        <p:spPr>
          <a:xfrm>
            <a:off x="793790" y="3511510"/>
            <a:ext cx="7556400" cy="6090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5"/>
          <p:cNvSpPr/>
          <p:nvPr/>
        </p:nvSpPr>
        <p:spPr>
          <a:xfrm>
            <a:off x="4350901" y="3305651"/>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50" name="Google Shape;750;p65"/>
          <p:cNvPicPr preferRelativeResize="0"/>
          <p:nvPr/>
        </p:nvPicPr>
        <p:blipFill rotWithShape="1">
          <a:blip r:embed="rId5">
            <a:alphaModFix/>
          </a:blip>
          <a:srcRect b="0" l="0" r="0" t="0"/>
          <a:stretch/>
        </p:blipFill>
        <p:spPr>
          <a:xfrm>
            <a:off x="4483537" y="3438287"/>
            <a:ext cx="176808" cy="176808"/>
          </a:xfrm>
          <a:prstGeom prst="rect">
            <a:avLst/>
          </a:prstGeom>
          <a:noFill/>
          <a:ln>
            <a:noFill/>
          </a:ln>
        </p:spPr>
      </p:pic>
      <p:sp>
        <p:nvSpPr>
          <p:cNvPr id="751" name="Google Shape;751;p65"/>
          <p:cNvSpPr/>
          <p:nvPr/>
        </p:nvSpPr>
        <p:spPr>
          <a:xfrm>
            <a:off x="956429" y="3895249"/>
            <a:ext cx="41445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Monitor Wellbeing &amp; Avoid Notification Fatigue</a:t>
            </a:r>
            <a:endParaRPr b="0" i="0" sz="1450" u="none" cap="none" strike="noStrike"/>
          </a:p>
        </p:txBody>
      </p:sp>
      <p:sp>
        <p:nvSpPr>
          <p:cNvPr id="752" name="Google Shape;752;p65"/>
          <p:cNvSpPr/>
          <p:nvPr/>
        </p:nvSpPr>
        <p:spPr>
          <a:xfrm>
            <a:off x="956429" y="4213979"/>
            <a:ext cx="72312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Enforce timing and frequency caps.</a:t>
            </a:r>
            <a:endParaRPr b="0" i="0" sz="1150" u="none" cap="none" strike="noStrike"/>
          </a:p>
        </p:txBody>
      </p:sp>
      <p:sp>
        <p:nvSpPr>
          <p:cNvPr id="753" name="Google Shape;753;p65"/>
          <p:cNvSpPr/>
          <p:nvPr/>
        </p:nvSpPr>
        <p:spPr>
          <a:xfrm>
            <a:off x="793790" y="4965621"/>
            <a:ext cx="7556400" cy="6090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5"/>
          <p:cNvSpPr/>
          <p:nvPr/>
        </p:nvSpPr>
        <p:spPr>
          <a:xfrm>
            <a:off x="4350901" y="4759762"/>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55" name="Google Shape;755;p65"/>
          <p:cNvPicPr preferRelativeResize="0"/>
          <p:nvPr/>
        </p:nvPicPr>
        <p:blipFill rotWithShape="1">
          <a:blip r:embed="rId6">
            <a:alphaModFix/>
          </a:blip>
          <a:srcRect b="0" l="0" r="0" t="0"/>
          <a:stretch/>
        </p:blipFill>
        <p:spPr>
          <a:xfrm>
            <a:off x="4483537" y="4892397"/>
            <a:ext cx="176808" cy="176808"/>
          </a:xfrm>
          <a:prstGeom prst="rect">
            <a:avLst/>
          </a:prstGeom>
          <a:noFill/>
          <a:ln>
            <a:noFill/>
          </a:ln>
        </p:spPr>
      </p:pic>
      <p:sp>
        <p:nvSpPr>
          <p:cNvPr id="756" name="Google Shape;756;p65"/>
          <p:cNvSpPr/>
          <p:nvPr/>
        </p:nvSpPr>
        <p:spPr>
          <a:xfrm>
            <a:off x="956429" y="5349359"/>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Fairness Checks</a:t>
            </a:r>
            <a:endParaRPr b="0" i="0" sz="1450" u="none" cap="none" strike="noStrike"/>
          </a:p>
        </p:txBody>
      </p:sp>
      <p:sp>
        <p:nvSpPr>
          <p:cNvPr id="757" name="Google Shape;757;p65"/>
          <p:cNvSpPr/>
          <p:nvPr/>
        </p:nvSpPr>
        <p:spPr>
          <a:xfrm>
            <a:off x="956429" y="5668089"/>
            <a:ext cx="72312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Ensure uplift decisions do not favor or disadvantage cohorts.</a:t>
            </a:r>
            <a:endParaRPr b="0" i="0" sz="1150" u="none" cap="none" strike="noStrike"/>
          </a:p>
        </p:txBody>
      </p:sp>
      <p:sp>
        <p:nvSpPr>
          <p:cNvPr id="758" name="Google Shape;758;p65"/>
          <p:cNvSpPr/>
          <p:nvPr/>
        </p:nvSpPr>
        <p:spPr>
          <a:xfrm>
            <a:off x="793790" y="6434971"/>
            <a:ext cx="7556400" cy="1085700"/>
          </a:xfrm>
          <a:prstGeom prst="roundRect">
            <a:avLst>
              <a:gd fmla="val 6738"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5"/>
          <p:cNvSpPr/>
          <p:nvPr/>
        </p:nvSpPr>
        <p:spPr>
          <a:xfrm>
            <a:off x="793790" y="6419731"/>
            <a:ext cx="7556400" cy="6090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5"/>
          <p:cNvSpPr/>
          <p:nvPr/>
        </p:nvSpPr>
        <p:spPr>
          <a:xfrm>
            <a:off x="4350901" y="6213872"/>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61" name="Google Shape;761;p65"/>
          <p:cNvPicPr preferRelativeResize="0"/>
          <p:nvPr/>
        </p:nvPicPr>
        <p:blipFill rotWithShape="1">
          <a:blip r:embed="rId7">
            <a:alphaModFix/>
          </a:blip>
          <a:srcRect b="0" l="0" r="0" t="0"/>
          <a:stretch/>
        </p:blipFill>
        <p:spPr>
          <a:xfrm>
            <a:off x="4483537" y="6346508"/>
            <a:ext cx="176808" cy="176808"/>
          </a:xfrm>
          <a:prstGeom prst="rect">
            <a:avLst/>
          </a:prstGeom>
          <a:noFill/>
          <a:ln>
            <a:noFill/>
          </a:ln>
        </p:spPr>
      </p:pic>
      <p:sp>
        <p:nvSpPr>
          <p:cNvPr id="762" name="Google Shape;762;p65"/>
          <p:cNvSpPr/>
          <p:nvPr/>
        </p:nvSpPr>
        <p:spPr>
          <a:xfrm>
            <a:off x="956429" y="6803469"/>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Ethical A/B Testing</a:t>
            </a:r>
            <a:endParaRPr b="0" i="0" sz="1450" u="none" cap="none" strike="noStrike"/>
          </a:p>
        </p:txBody>
      </p:sp>
      <p:sp>
        <p:nvSpPr>
          <p:cNvPr id="763" name="Google Shape;763;p65"/>
          <p:cNvSpPr/>
          <p:nvPr/>
        </p:nvSpPr>
        <p:spPr>
          <a:xfrm>
            <a:off x="956429" y="7122200"/>
            <a:ext cx="72312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Control group protection + roll-forward if treatment proves beneficial.</a:t>
            </a:r>
            <a:endParaRPr b="0" i="0" sz="1150" u="none" cap="none" strike="noStrike"/>
          </a:p>
        </p:txBody>
      </p:sp>
      <p:pic>
        <p:nvPicPr>
          <p:cNvPr id="764" name="Google Shape;764;p65"/>
          <p:cNvPicPr preferRelativeResize="0"/>
          <p:nvPr/>
        </p:nvPicPr>
        <p:blipFill rotWithShape="1">
          <a:blip r:embed="rId8">
            <a:alphaModFix/>
          </a:blip>
          <a:srcRect b="5891" l="0" r="0" t="0"/>
          <a:stretch/>
        </p:blipFill>
        <p:spPr>
          <a:xfrm>
            <a:off x="9178825" y="0"/>
            <a:ext cx="5416749" cy="8229601"/>
          </a:xfrm>
          <a:prstGeom prst="rect">
            <a:avLst/>
          </a:prstGeom>
          <a:solidFill>
            <a:srgbClr val="DFDFE0"/>
          </a:solid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6"/>
          <p:cNvSpPr/>
          <p:nvPr/>
        </p:nvSpPr>
        <p:spPr>
          <a:xfrm>
            <a:off x="511940" y="375173"/>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Fraunces"/>
              <a:buNone/>
            </a:pPr>
            <a:r>
              <a:rPr b="0" i="0" lang="en-US" sz="4450" u="none" cap="none" strike="noStrike">
                <a:solidFill>
                  <a:srgbClr val="000000"/>
                </a:solidFill>
                <a:latin typeface="Fraunces"/>
                <a:ea typeface="Fraunces"/>
                <a:cs typeface="Fraunces"/>
                <a:sym typeface="Fraunces"/>
              </a:rPr>
              <a:t>Limitations</a:t>
            </a:r>
            <a:endParaRPr b="0" i="0" sz="4450" u="none" cap="none" strike="noStrike"/>
          </a:p>
        </p:txBody>
      </p:sp>
      <p:sp>
        <p:nvSpPr>
          <p:cNvPr id="771" name="Google Shape;771;p66"/>
          <p:cNvSpPr/>
          <p:nvPr/>
        </p:nvSpPr>
        <p:spPr>
          <a:xfrm>
            <a:off x="371375" y="1352851"/>
            <a:ext cx="6408000" cy="1244700"/>
          </a:xfrm>
          <a:prstGeom prst="roundRect">
            <a:avLst>
              <a:gd fmla="val 5654"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6"/>
          <p:cNvSpPr/>
          <p:nvPr/>
        </p:nvSpPr>
        <p:spPr>
          <a:xfrm>
            <a:off x="638974" y="1588364"/>
            <a:ext cx="4089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2200"/>
              <a:buFont typeface="Fraunces"/>
              <a:buNone/>
            </a:pPr>
            <a:r>
              <a:rPr b="0" i="0" lang="en-US" sz="2200" u="none" cap="none" strike="noStrike">
                <a:solidFill>
                  <a:srgbClr val="5B6071"/>
                </a:solidFill>
                <a:latin typeface="Fraunces"/>
                <a:ea typeface="Fraunces"/>
                <a:cs typeface="Fraunces"/>
                <a:sym typeface="Fraunces"/>
              </a:rPr>
              <a:t>Lack of Wearable/Device Data</a:t>
            </a:r>
            <a:endParaRPr b="0" i="0" sz="2200" u="none" cap="none" strike="noStrike"/>
          </a:p>
        </p:txBody>
      </p:sp>
      <p:sp>
        <p:nvSpPr>
          <p:cNvPr id="773" name="Google Shape;773;p66"/>
          <p:cNvSpPr/>
          <p:nvPr/>
        </p:nvSpPr>
        <p:spPr>
          <a:xfrm>
            <a:off x="638974" y="2109508"/>
            <a:ext cx="59391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Limits behavioral understanding</a:t>
            </a:r>
            <a:endParaRPr b="0" i="0" sz="1750" u="none" cap="none" strike="noStrike"/>
          </a:p>
        </p:txBody>
      </p:sp>
      <p:sp>
        <p:nvSpPr>
          <p:cNvPr id="774" name="Google Shape;774;p66"/>
          <p:cNvSpPr/>
          <p:nvPr/>
        </p:nvSpPr>
        <p:spPr>
          <a:xfrm>
            <a:off x="371375" y="4391651"/>
            <a:ext cx="6408000" cy="1442700"/>
          </a:xfrm>
          <a:prstGeom prst="roundRect">
            <a:avLst>
              <a:gd fmla="val 5654"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6"/>
          <p:cNvSpPr/>
          <p:nvPr/>
        </p:nvSpPr>
        <p:spPr>
          <a:xfrm>
            <a:off x="638982" y="4590389"/>
            <a:ext cx="3337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2200"/>
              <a:buFont typeface="Fraunces"/>
              <a:buNone/>
            </a:pPr>
            <a:r>
              <a:rPr b="0" i="0" lang="en-US" sz="2200" u="none" cap="none" strike="noStrike">
                <a:solidFill>
                  <a:srgbClr val="5B6071"/>
                </a:solidFill>
                <a:latin typeface="Fraunces"/>
                <a:ea typeface="Fraunces"/>
                <a:cs typeface="Fraunces"/>
                <a:sym typeface="Fraunces"/>
              </a:rPr>
              <a:t>Single Intervention Type</a:t>
            </a:r>
            <a:endParaRPr b="0" i="0" sz="2200" u="none" cap="none" strike="noStrike"/>
          </a:p>
        </p:txBody>
      </p:sp>
      <p:sp>
        <p:nvSpPr>
          <p:cNvPr id="776" name="Google Shape;776;p66"/>
          <p:cNvSpPr/>
          <p:nvPr/>
        </p:nvSpPr>
        <p:spPr>
          <a:xfrm>
            <a:off x="638975" y="5046527"/>
            <a:ext cx="5939100" cy="5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Only notification tested; deeper value-based drivers remain unresolved</a:t>
            </a:r>
            <a:endParaRPr b="0" i="0" sz="1750" u="none" cap="none" strike="noStrike"/>
          </a:p>
        </p:txBody>
      </p:sp>
      <p:sp>
        <p:nvSpPr>
          <p:cNvPr id="777" name="Google Shape;777;p66"/>
          <p:cNvSpPr/>
          <p:nvPr/>
        </p:nvSpPr>
        <p:spPr>
          <a:xfrm>
            <a:off x="371375" y="2872250"/>
            <a:ext cx="6408000" cy="1244700"/>
          </a:xfrm>
          <a:prstGeom prst="roundRect">
            <a:avLst>
              <a:gd fmla="val 5654"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6"/>
          <p:cNvSpPr/>
          <p:nvPr/>
        </p:nvSpPr>
        <p:spPr>
          <a:xfrm>
            <a:off x="638975" y="3148113"/>
            <a:ext cx="4509600" cy="410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2200"/>
              <a:buFont typeface="Fraunces"/>
              <a:buNone/>
            </a:pPr>
            <a:r>
              <a:rPr b="0" i="0" lang="en-US" sz="2200" u="none" cap="none" strike="noStrike">
                <a:solidFill>
                  <a:srgbClr val="5B6071"/>
                </a:solidFill>
                <a:latin typeface="Fraunces"/>
                <a:ea typeface="Fraunces"/>
                <a:cs typeface="Fraunces"/>
                <a:sym typeface="Fraunces"/>
              </a:rPr>
              <a:t>Early-Lifecycle Insights Excluded</a:t>
            </a:r>
            <a:endParaRPr b="0" i="0" sz="2200" u="none" cap="none" strike="noStrike"/>
          </a:p>
        </p:txBody>
      </p:sp>
      <p:sp>
        <p:nvSpPr>
          <p:cNvPr id="779" name="Google Shape;779;p66"/>
          <p:cNvSpPr/>
          <p:nvPr/>
        </p:nvSpPr>
        <p:spPr>
          <a:xfrm>
            <a:off x="638975" y="3616982"/>
            <a:ext cx="5939100" cy="410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Survivorship </a:t>
            </a:r>
            <a:r>
              <a:rPr lang="en-US" sz="1750">
                <a:solidFill>
                  <a:srgbClr val="5B6071"/>
                </a:solidFill>
                <a:latin typeface="Epilogue"/>
                <a:ea typeface="Epilogue"/>
                <a:cs typeface="Epilogue"/>
                <a:sym typeface="Epilogue"/>
              </a:rPr>
              <a:t>bias </a:t>
            </a:r>
            <a:r>
              <a:rPr b="0" i="0" lang="en-US" sz="1750" u="none" cap="none" strike="noStrike">
                <a:solidFill>
                  <a:srgbClr val="5B6071"/>
                </a:solidFill>
                <a:latin typeface="Epilogue"/>
                <a:ea typeface="Epilogue"/>
                <a:cs typeface="Epilogue"/>
                <a:sym typeface="Epilogue"/>
              </a:rPr>
              <a:t>still present by design</a:t>
            </a:r>
            <a:endParaRPr b="0" i="0" sz="1750" u="none" cap="none" strike="noStrike"/>
          </a:p>
        </p:txBody>
      </p:sp>
      <p:sp>
        <p:nvSpPr>
          <p:cNvPr id="780" name="Google Shape;780;p66"/>
          <p:cNvSpPr/>
          <p:nvPr/>
        </p:nvSpPr>
        <p:spPr>
          <a:xfrm>
            <a:off x="371373" y="6165061"/>
            <a:ext cx="6408000" cy="1685100"/>
          </a:xfrm>
          <a:prstGeom prst="roundRect">
            <a:avLst>
              <a:gd fmla="val 5654"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6"/>
          <p:cNvSpPr/>
          <p:nvPr/>
        </p:nvSpPr>
        <p:spPr>
          <a:xfrm>
            <a:off x="638982" y="6345458"/>
            <a:ext cx="3001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2200"/>
              <a:buFont typeface="Fraunces"/>
              <a:buNone/>
            </a:pPr>
            <a:r>
              <a:rPr b="0" i="0" lang="en-US" sz="2200" u="none" cap="none" strike="noStrike">
                <a:solidFill>
                  <a:srgbClr val="5B6071"/>
                </a:solidFill>
                <a:latin typeface="Fraunces"/>
                <a:ea typeface="Fraunces"/>
                <a:cs typeface="Fraunces"/>
                <a:sym typeface="Fraunces"/>
              </a:rPr>
              <a:t>Unresponsive Cohorts</a:t>
            </a:r>
            <a:endParaRPr b="0" i="0" sz="2200" u="none" cap="none" strike="noStrike"/>
          </a:p>
        </p:txBody>
      </p:sp>
      <p:sp>
        <p:nvSpPr>
          <p:cNvPr id="782" name="Google Shape;782;p66"/>
          <p:cNvSpPr/>
          <p:nvPr/>
        </p:nvSpPr>
        <p:spPr>
          <a:xfrm>
            <a:off x="638982" y="6937538"/>
            <a:ext cx="59391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Some cohorts remain unresponsive to nudges, even with accurate churn prediction</a:t>
            </a:r>
            <a:endParaRPr b="0" i="0" sz="1750" u="none" cap="none" strike="noStrike"/>
          </a:p>
        </p:txBody>
      </p:sp>
      <p:pic>
        <p:nvPicPr>
          <p:cNvPr id="783" name="Google Shape;783;p66"/>
          <p:cNvPicPr preferRelativeResize="0"/>
          <p:nvPr/>
        </p:nvPicPr>
        <p:blipFill>
          <a:blip r:embed="rId3">
            <a:alphaModFix/>
          </a:blip>
          <a:stretch>
            <a:fillRect/>
          </a:stretch>
        </p:blipFill>
        <p:spPr>
          <a:xfrm>
            <a:off x="7255065" y="0"/>
            <a:ext cx="7375335" cy="8229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7"/>
          <p:cNvSpPr/>
          <p:nvPr/>
        </p:nvSpPr>
        <p:spPr>
          <a:xfrm>
            <a:off x="655990" y="617378"/>
            <a:ext cx="6779700" cy="6024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00000"/>
              </a:buClr>
              <a:buSzPts val="3750"/>
              <a:buFont typeface="Fraunces"/>
              <a:buNone/>
            </a:pPr>
            <a:r>
              <a:rPr b="0" i="0" lang="en-US" sz="3750" u="none" cap="none" strike="noStrike">
                <a:solidFill>
                  <a:srgbClr val="000000"/>
                </a:solidFill>
                <a:latin typeface="Fraunces"/>
                <a:ea typeface="Fraunces"/>
                <a:cs typeface="Fraunces"/>
                <a:sym typeface="Fraunces"/>
              </a:rPr>
              <a:t>Generative AI Usage</a:t>
            </a:r>
            <a:endParaRPr b="0" i="0" sz="3750" u="none" cap="none" strike="noStrike"/>
          </a:p>
        </p:txBody>
      </p:sp>
      <p:sp>
        <p:nvSpPr>
          <p:cNvPr id="790" name="Google Shape;790;p67"/>
          <p:cNvSpPr/>
          <p:nvPr/>
        </p:nvSpPr>
        <p:spPr>
          <a:xfrm>
            <a:off x="713265" y="1628308"/>
            <a:ext cx="13042800" cy="925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791" name="Google Shape;791;p67"/>
          <p:cNvSpPr/>
          <p:nvPr/>
        </p:nvSpPr>
        <p:spPr>
          <a:xfrm>
            <a:off x="568665" y="1686837"/>
            <a:ext cx="433800" cy="43380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7"/>
          <p:cNvSpPr/>
          <p:nvPr/>
        </p:nvSpPr>
        <p:spPr>
          <a:xfrm>
            <a:off x="640976" y="1722963"/>
            <a:ext cx="2892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1</a:t>
            </a:r>
            <a:endParaRPr b="0" i="0" sz="2250" u="none" cap="none" strike="noStrike"/>
          </a:p>
        </p:txBody>
      </p:sp>
      <p:sp>
        <p:nvSpPr>
          <p:cNvPr id="793" name="Google Shape;793;p67"/>
          <p:cNvSpPr/>
          <p:nvPr/>
        </p:nvSpPr>
        <p:spPr>
          <a:xfrm>
            <a:off x="1245822" y="1753136"/>
            <a:ext cx="24099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ChatGPT</a:t>
            </a:r>
            <a:endParaRPr b="0" i="0" sz="1850" u="none" cap="none" strike="noStrike"/>
          </a:p>
        </p:txBody>
      </p:sp>
      <p:sp>
        <p:nvSpPr>
          <p:cNvPr id="794" name="Google Shape;794;p67"/>
          <p:cNvSpPr/>
          <p:nvPr/>
        </p:nvSpPr>
        <p:spPr>
          <a:xfrm>
            <a:off x="1192100" y="2120625"/>
            <a:ext cx="3560400" cy="60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500">
                <a:solidFill>
                  <a:srgbClr val="5B6071"/>
                </a:solidFill>
                <a:latin typeface="Epilogue"/>
                <a:ea typeface="Epilogue"/>
                <a:cs typeface="Epilogue"/>
                <a:sym typeface="Epilogue"/>
              </a:rPr>
              <a:t>Used for synthesizing research data and explaining technical concepts.</a:t>
            </a:r>
            <a:endParaRPr sz="1500">
              <a:solidFill>
                <a:srgbClr val="5B6071"/>
              </a:solidFill>
              <a:latin typeface="Epilogue"/>
              <a:ea typeface="Epilogue"/>
              <a:cs typeface="Epilogue"/>
              <a:sym typeface="Epilogue"/>
            </a:endParaRPr>
          </a:p>
          <a:p>
            <a:pPr indent="0" lvl="0" marL="0" marR="0" rtl="0" algn="l">
              <a:lnSpc>
                <a:spcPct val="160000"/>
              </a:lnSpc>
              <a:spcBef>
                <a:spcPts val="1200"/>
              </a:spcBef>
              <a:spcAft>
                <a:spcPts val="0"/>
              </a:spcAft>
              <a:buClr>
                <a:srgbClr val="5B6071"/>
              </a:buClr>
              <a:buSzPts val="1500"/>
              <a:buFont typeface="Epilogue"/>
              <a:buNone/>
            </a:pPr>
            <a:r>
              <a:t/>
            </a:r>
            <a:endParaRPr sz="1500">
              <a:solidFill>
                <a:srgbClr val="5B6071"/>
              </a:solidFill>
              <a:latin typeface="Epilogue"/>
              <a:ea typeface="Epilogue"/>
              <a:cs typeface="Epilogue"/>
              <a:sym typeface="Epilogue"/>
            </a:endParaRPr>
          </a:p>
        </p:txBody>
      </p:sp>
      <p:sp>
        <p:nvSpPr>
          <p:cNvPr id="795" name="Google Shape;795;p67"/>
          <p:cNvSpPr/>
          <p:nvPr/>
        </p:nvSpPr>
        <p:spPr>
          <a:xfrm>
            <a:off x="568674" y="2889737"/>
            <a:ext cx="433800" cy="43380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7"/>
          <p:cNvSpPr/>
          <p:nvPr/>
        </p:nvSpPr>
        <p:spPr>
          <a:xfrm>
            <a:off x="640985" y="2962013"/>
            <a:ext cx="2892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2</a:t>
            </a:r>
            <a:endParaRPr b="0" i="0" sz="2250" u="none" cap="none" strike="noStrike"/>
          </a:p>
        </p:txBody>
      </p:sp>
      <p:sp>
        <p:nvSpPr>
          <p:cNvPr id="797" name="Google Shape;797;p67"/>
          <p:cNvSpPr/>
          <p:nvPr/>
        </p:nvSpPr>
        <p:spPr>
          <a:xfrm>
            <a:off x="1245831" y="2873761"/>
            <a:ext cx="24099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Gemini</a:t>
            </a:r>
            <a:endParaRPr b="0" i="0" sz="1850" u="none" cap="none" strike="noStrike"/>
          </a:p>
        </p:txBody>
      </p:sp>
      <p:sp>
        <p:nvSpPr>
          <p:cNvPr id="798" name="Google Shape;798;p67"/>
          <p:cNvSpPr/>
          <p:nvPr/>
        </p:nvSpPr>
        <p:spPr>
          <a:xfrm>
            <a:off x="1245825" y="3325687"/>
            <a:ext cx="3560400" cy="513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500">
                <a:solidFill>
                  <a:srgbClr val="5B6071"/>
                </a:solidFill>
                <a:latin typeface="Epilogue"/>
                <a:ea typeface="Epilogue"/>
                <a:cs typeface="Epilogue"/>
                <a:sym typeface="Epilogue"/>
              </a:rPr>
              <a:t>Utilized for comprehensive summary comparisons and refining messaging.</a:t>
            </a:r>
            <a:endParaRPr sz="1500">
              <a:solidFill>
                <a:srgbClr val="5B6071"/>
              </a:solidFill>
              <a:latin typeface="Epilogue"/>
              <a:ea typeface="Epilogue"/>
              <a:cs typeface="Epilogue"/>
              <a:sym typeface="Epilogue"/>
            </a:endParaRPr>
          </a:p>
          <a:p>
            <a:pPr indent="0" lvl="0" marL="0" marR="0" rtl="0" algn="l">
              <a:lnSpc>
                <a:spcPct val="160000"/>
              </a:lnSpc>
              <a:spcBef>
                <a:spcPts val="1200"/>
              </a:spcBef>
              <a:spcAft>
                <a:spcPts val="0"/>
              </a:spcAft>
              <a:buClr>
                <a:srgbClr val="5B6071"/>
              </a:buClr>
              <a:buSzPts val="1500"/>
              <a:buFont typeface="Epilogue"/>
              <a:buNone/>
            </a:pPr>
            <a:r>
              <a:t/>
            </a:r>
            <a:endParaRPr sz="1500">
              <a:solidFill>
                <a:srgbClr val="5B6071"/>
              </a:solidFill>
              <a:latin typeface="Epilogue"/>
              <a:ea typeface="Epilogue"/>
              <a:cs typeface="Epilogue"/>
              <a:sym typeface="Epilogue"/>
            </a:endParaRPr>
          </a:p>
        </p:txBody>
      </p:sp>
      <p:sp>
        <p:nvSpPr>
          <p:cNvPr id="799" name="Google Shape;799;p67"/>
          <p:cNvSpPr/>
          <p:nvPr/>
        </p:nvSpPr>
        <p:spPr>
          <a:xfrm>
            <a:off x="568683" y="4285287"/>
            <a:ext cx="433800" cy="43380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7"/>
          <p:cNvSpPr/>
          <p:nvPr/>
        </p:nvSpPr>
        <p:spPr>
          <a:xfrm>
            <a:off x="640970" y="4321426"/>
            <a:ext cx="2892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3</a:t>
            </a:r>
            <a:endParaRPr b="0" i="0" sz="2250" u="none" cap="none" strike="noStrike"/>
          </a:p>
        </p:txBody>
      </p:sp>
      <p:sp>
        <p:nvSpPr>
          <p:cNvPr id="801" name="Google Shape;801;p67"/>
          <p:cNvSpPr/>
          <p:nvPr/>
        </p:nvSpPr>
        <p:spPr>
          <a:xfrm>
            <a:off x="1326315" y="4208099"/>
            <a:ext cx="24099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Figma</a:t>
            </a:r>
            <a:endParaRPr b="0" i="0" sz="1850" u="none" cap="none" strike="noStrike"/>
          </a:p>
        </p:txBody>
      </p:sp>
      <p:sp>
        <p:nvSpPr>
          <p:cNvPr id="802" name="Google Shape;802;p67"/>
          <p:cNvSpPr/>
          <p:nvPr/>
        </p:nvSpPr>
        <p:spPr>
          <a:xfrm>
            <a:off x="1245825" y="4181938"/>
            <a:ext cx="3560400" cy="1070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500">
                <a:solidFill>
                  <a:srgbClr val="5B6071"/>
                </a:solidFill>
                <a:latin typeface="Epilogue"/>
                <a:ea typeface="Epilogue"/>
                <a:cs typeface="Epilogue"/>
                <a:sym typeface="Epilogue"/>
              </a:rPr>
              <a:t>Instrumental for drafting prototype content and rapid layout adjustments.</a:t>
            </a:r>
            <a:endParaRPr sz="1100">
              <a:solidFill>
                <a:schemeClr val="dk1"/>
              </a:solidFill>
            </a:endParaRPr>
          </a:p>
          <a:p>
            <a:pPr indent="0" lvl="0" marL="0" marR="0" rtl="0" algn="l">
              <a:lnSpc>
                <a:spcPct val="160000"/>
              </a:lnSpc>
              <a:spcBef>
                <a:spcPts val="1200"/>
              </a:spcBef>
              <a:spcAft>
                <a:spcPts val="0"/>
              </a:spcAft>
              <a:buClr>
                <a:srgbClr val="5B6071"/>
              </a:buClr>
              <a:buSzPts val="1500"/>
              <a:buFont typeface="Epilogue"/>
              <a:buNone/>
            </a:pPr>
            <a:r>
              <a:t/>
            </a:r>
            <a:endParaRPr sz="1500">
              <a:solidFill>
                <a:srgbClr val="5B6071"/>
              </a:solidFill>
              <a:latin typeface="Epilogue"/>
              <a:ea typeface="Epilogue"/>
              <a:cs typeface="Epilogue"/>
              <a:sym typeface="Epilogue"/>
            </a:endParaRPr>
          </a:p>
        </p:txBody>
      </p:sp>
      <p:sp>
        <p:nvSpPr>
          <p:cNvPr id="803" name="Google Shape;803;p67"/>
          <p:cNvSpPr/>
          <p:nvPr/>
        </p:nvSpPr>
        <p:spPr>
          <a:xfrm>
            <a:off x="568665" y="5584504"/>
            <a:ext cx="433800" cy="43380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7"/>
          <p:cNvSpPr/>
          <p:nvPr/>
        </p:nvSpPr>
        <p:spPr>
          <a:xfrm>
            <a:off x="640976" y="5620655"/>
            <a:ext cx="2892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4</a:t>
            </a:r>
            <a:endParaRPr b="0" i="0" sz="2250" u="none" cap="none" strike="noStrike"/>
          </a:p>
        </p:txBody>
      </p:sp>
      <p:sp>
        <p:nvSpPr>
          <p:cNvPr id="805" name="Google Shape;805;p67"/>
          <p:cNvSpPr/>
          <p:nvPr/>
        </p:nvSpPr>
        <p:spPr>
          <a:xfrm>
            <a:off x="1245822" y="5595316"/>
            <a:ext cx="24099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Gamma</a:t>
            </a:r>
            <a:endParaRPr b="0" i="0" sz="1850" u="none" cap="none" strike="noStrike"/>
          </a:p>
        </p:txBody>
      </p:sp>
      <p:sp>
        <p:nvSpPr>
          <p:cNvPr id="806" name="Google Shape;806;p67"/>
          <p:cNvSpPr/>
          <p:nvPr/>
        </p:nvSpPr>
        <p:spPr>
          <a:xfrm>
            <a:off x="1245822" y="6048216"/>
            <a:ext cx="5774400" cy="925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500">
                <a:solidFill>
                  <a:srgbClr val="5B6071"/>
                </a:solidFill>
                <a:latin typeface="Epilogue"/>
                <a:ea typeface="Epilogue"/>
                <a:cs typeface="Epilogue"/>
                <a:sym typeface="Epilogue"/>
              </a:rPr>
              <a:t>Employed for fast slide restructuring and presentation narrative alignment.</a:t>
            </a:r>
            <a:endParaRPr sz="1500">
              <a:solidFill>
                <a:srgbClr val="5B6071"/>
              </a:solidFill>
              <a:latin typeface="Epilogue"/>
              <a:ea typeface="Epilogue"/>
              <a:cs typeface="Epilogue"/>
              <a:sym typeface="Epilogue"/>
            </a:endParaRPr>
          </a:p>
          <a:p>
            <a:pPr indent="0" lvl="0" marL="0" marR="0" rtl="0" algn="l">
              <a:lnSpc>
                <a:spcPct val="160000"/>
              </a:lnSpc>
              <a:spcBef>
                <a:spcPts val="1200"/>
              </a:spcBef>
              <a:spcAft>
                <a:spcPts val="0"/>
              </a:spcAft>
              <a:buClr>
                <a:srgbClr val="5B6071"/>
              </a:buClr>
              <a:buSzPts val="1500"/>
              <a:buFont typeface="Epilogue"/>
              <a:buNone/>
            </a:pPr>
            <a:r>
              <a:t/>
            </a:r>
            <a:endParaRPr sz="1500">
              <a:solidFill>
                <a:srgbClr val="5B6071"/>
              </a:solidFill>
              <a:latin typeface="Epilogue"/>
              <a:ea typeface="Epilogue"/>
              <a:cs typeface="Epilogue"/>
              <a:sym typeface="Epilogue"/>
            </a:endParaRPr>
          </a:p>
        </p:txBody>
      </p:sp>
      <p:sp>
        <p:nvSpPr>
          <p:cNvPr id="807" name="Google Shape;807;p67"/>
          <p:cNvSpPr/>
          <p:nvPr/>
        </p:nvSpPr>
        <p:spPr>
          <a:xfrm>
            <a:off x="568666" y="6883729"/>
            <a:ext cx="433800" cy="43380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7"/>
          <p:cNvSpPr/>
          <p:nvPr/>
        </p:nvSpPr>
        <p:spPr>
          <a:xfrm>
            <a:off x="640978" y="6883730"/>
            <a:ext cx="2892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5</a:t>
            </a:r>
            <a:endParaRPr b="0" i="0" sz="2250" u="none" cap="none" strike="noStrike"/>
          </a:p>
        </p:txBody>
      </p:sp>
      <p:sp>
        <p:nvSpPr>
          <p:cNvPr id="809" name="Google Shape;809;p67"/>
          <p:cNvSpPr/>
          <p:nvPr/>
        </p:nvSpPr>
        <p:spPr>
          <a:xfrm>
            <a:off x="1245823" y="6710978"/>
            <a:ext cx="24099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GitHub Copilot</a:t>
            </a:r>
            <a:endParaRPr b="0" i="0" sz="1850" u="none" cap="none" strike="noStrike"/>
          </a:p>
        </p:txBody>
      </p:sp>
      <p:sp>
        <p:nvSpPr>
          <p:cNvPr id="810" name="Google Shape;810;p67"/>
          <p:cNvSpPr/>
          <p:nvPr/>
        </p:nvSpPr>
        <p:spPr>
          <a:xfrm>
            <a:off x="1245825" y="7245226"/>
            <a:ext cx="5201700" cy="7716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b="0" i="0" lang="en-US" sz="1500" u="none" cap="none" strike="noStrike">
                <a:solidFill>
                  <a:srgbClr val="5B6071"/>
                </a:solidFill>
                <a:latin typeface="Epilogue"/>
                <a:ea typeface="Epilogue"/>
                <a:cs typeface="Epilogue"/>
                <a:sym typeface="Epilogue"/>
              </a:rPr>
              <a:t>Provided intelligent suggestions for variable naming, enhancing schema clarity in our codebase</a:t>
            </a:r>
            <a:endParaRPr b="0" i="0" sz="1500" u="none" cap="none" strike="noStrike"/>
          </a:p>
        </p:txBody>
      </p:sp>
      <p:pic>
        <p:nvPicPr>
          <p:cNvPr id="811" name="Google Shape;811;p67"/>
          <p:cNvPicPr preferRelativeResize="0"/>
          <p:nvPr/>
        </p:nvPicPr>
        <p:blipFill>
          <a:blip r:embed="rId3">
            <a:alphaModFix/>
          </a:blip>
          <a:stretch>
            <a:fillRect/>
          </a:stretch>
        </p:blipFill>
        <p:spPr>
          <a:xfrm>
            <a:off x="8147400" y="0"/>
            <a:ext cx="6483000" cy="82296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8"/>
          <p:cNvSpPr txBox="1"/>
          <p:nvPr/>
        </p:nvSpPr>
        <p:spPr>
          <a:xfrm>
            <a:off x="429525" y="416075"/>
            <a:ext cx="6746700" cy="762000"/>
          </a:xfrm>
          <a:prstGeom prst="rect">
            <a:avLst/>
          </a:prstGeom>
          <a:noFill/>
          <a:ln>
            <a:noFill/>
          </a:ln>
        </p:spPr>
        <p:txBody>
          <a:bodyPr anchorCtr="0" anchor="t" bIns="91425" lIns="91425" spcFirstLastPara="1" rIns="91425" wrap="square" tIns="91425">
            <a:spAutoFit/>
          </a:bodyPr>
          <a:lstStyle/>
          <a:p>
            <a:pPr indent="0" lvl="0" marL="0" rtl="0" algn="l">
              <a:lnSpc>
                <a:spcPct val="125333"/>
              </a:lnSpc>
              <a:spcBef>
                <a:spcPts val="0"/>
              </a:spcBef>
              <a:spcAft>
                <a:spcPts val="0"/>
              </a:spcAft>
              <a:buNone/>
            </a:pPr>
            <a:r>
              <a:rPr lang="en-US" sz="3750">
                <a:solidFill>
                  <a:schemeClr val="dk1"/>
                </a:solidFill>
                <a:latin typeface="Fraunces"/>
                <a:ea typeface="Fraunces"/>
                <a:cs typeface="Fraunces"/>
                <a:sym typeface="Fraunces"/>
              </a:rPr>
              <a:t>Future Roadmap </a:t>
            </a:r>
            <a:endParaRPr/>
          </a:p>
        </p:txBody>
      </p:sp>
      <p:pic>
        <p:nvPicPr>
          <p:cNvPr id="818" name="Google Shape;818;p68"/>
          <p:cNvPicPr preferRelativeResize="0"/>
          <p:nvPr/>
        </p:nvPicPr>
        <p:blipFill rotWithShape="1">
          <a:blip r:embed="rId3">
            <a:alphaModFix/>
          </a:blip>
          <a:srcRect b="6916" l="0" r="0" t="0"/>
          <a:stretch/>
        </p:blipFill>
        <p:spPr>
          <a:xfrm>
            <a:off x="7650750" y="0"/>
            <a:ext cx="6925949" cy="8093701"/>
          </a:xfrm>
          <a:prstGeom prst="rect">
            <a:avLst/>
          </a:prstGeom>
          <a:noFill/>
          <a:ln>
            <a:noFill/>
          </a:ln>
        </p:spPr>
      </p:pic>
      <p:sp>
        <p:nvSpPr>
          <p:cNvPr id="819" name="Google Shape;819;p68"/>
          <p:cNvSpPr txBox="1"/>
          <p:nvPr/>
        </p:nvSpPr>
        <p:spPr>
          <a:xfrm>
            <a:off x="644275" y="1557025"/>
            <a:ext cx="5113800" cy="136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500">
                <a:solidFill>
                  <a:schemeClr val="dk1"/>
                </a:solidFill>
              </a:rPr>
              <a:t>Near Term (0–6 Months) — Foundation &amp; Pilot</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Stabilize data and refine long-tenured cohort logic.</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Build and validate drift-based churn timing model.</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Run pilot A/B tests for notifications.</a:t>
            </a:r>
            <a:endParaRPr sz="1500">
              <a:solidFill>
                <a:schemeClr val="dk1"/>
              </a:solidFill>
            </a:endParaRPr>
          </a:p>
        </p:txBody>
      </p:sp>
      <p:sp>
        <p:nvSpPr>
          <p:cNvPr id="820" name="Google Shape;820;p68"/>
          <p:cNvSpPr txBox="1"/>
          <p:nvPr/>
        </p:nvSpPr>
        <p:spPr>
          <a:xfrm>
            <a:off x="644275" y="3120000"/>
            <a:ext cx="59193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a:solidFill>
                  <a:schemeClr val="dk1"/>
                </a:solidFill>
              </a:rPr>
              <a:t>Mid Term (6–12 Months) — Expansion &amp; Automation</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Deploy daily risk scoring and notification eligibility into marketing workflow.</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Enhance prototype UX and build monitoring dashboards.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Expand targeting to mid-tenured user segments.</a:t>
            </a:r>
            <a:endParaRPr>
              <a:solidFill>
                <a:schemeClr val="dk1"/>
              </a:solidFill>
            </a:endParaRPr>
          </a:p>
        </p:txBody>
      </p:sp>
      <p:sp>
        <p:nvSpPr>
          <p:cNvPr id="821" name="Google Shape;821;p68"/>
          <p:cNvSpPr txBox="1"/>
          <p:nvPr/>
        </p:nvSpPr>
        <p:spPr>
          <a:xfrm>
            <a:off x="738200" y="4930775"/>
            <a:ext cx="5619300" cy="222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500">
                <a:solidFill>
                  <a:schemeClr val="dk1"/>
                </a:solidFill>
              </a:rPr>
              <a:t>Long Term </a:t>
            </a:r>
            <a:r>
              <a:rPr b="1" lang="en-US" sz="1500">
                <a:solidFill>
                  <a:schemeClr val="dk1"/>
                </a:solidFill>
              </a:rPr>
              <a:t>(12 -24 Months) —</a:t>
            </a:r>
            <a:r>
              <a:rPr b="1" lang="en-US">
                <a:solidFill>
                  <a:schemeClr val="dk1"/>
                </a:solidFill>
              </a:rPr>
              <a:t> Personalization &amp; Lifecycle Intelligence</a:t>
            </a:r>
            <a:endParaRPr b="1" sz="1100">
              <a:solidFill>
                <a:schemeClr val="dk1"/>
              </a:solidFill>
            </a:endParaRPr>
          </a:p>
          <a:p>
            <a:pPr indent="-317500" lvl="0" marL="457200" marR="0" rtl="0" algn="l">
              <a:lnSpc>
                <a:spcPct val="115000"/>
              </a:lnSpc>
              <a:spcBef>
                <a:spcPts val="1200"/>
              </a:spcBef>
              <a:spcAft>
                <a:spcPts val="0"/>
              </a:spcAft>
              <a:buClr>
                <a:schemeClr val="dk1"/>
              </a:buClr>
              <a:buSzPts val="1400"/>
              <a:buChar char="●"/>
            </a:pPr>
            <a:r>
              <a:rPr lang="en-US">
                <a:solidFill>
                  <a:schemeClr val="dk1"/>
                </a:solidFill>
              </a:rPr>
              <a:t>Implement personalized intervention journeys.</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US">
                <a:solidFill>
                  <a:schemeClr val="dk1"/>
                </a:solidFill>
              </a:rPr>
              <a:t>Integrate CRM/coach touchpoints for high-value segments.</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US">
                <a:solidFill>
                  <a:schemeClr val="dk1"/>
                </a:solidFill>
              </a:rPr>
              <a:t>Introduce multi-touch retention funnels and ensure model governance.</a:t>
            </a:r>
            <a:endParaRPr>
              <a:solidFill>
                <a:schemeClr val="dk1"/>
              </a:solidFill>
            </a:endParaRPr>
          </a:p>
          <a:p>
            <a:pPr indent="0" lvl="0" marL="457200" rtl="0" algn="l">
              <a:lnSpc>
                <a:spcPct val="115000"/>
              </a:lnSpc>
              <a:spcBef>
                <a:spcPts val="1200"/>
              </a:spcBef>
              <a:spcAft>
                <a:spcPts val="1200"/>
              </a:spcAft>
              <a:buNone/>
            </a:pPr>
            <a:r>
              <a:t/>
            </a:r>
            <a:endParaRPr sz="15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2"/>
          <p:cNvSpPr/>
          <p:nvPr/>
        </p:nvSpPr>
        <p:spPr>
          <a:xfrm>
            <a:off x="822178" y="4966884"/>
            <a:ext cx="5739300" cy="2631300"/>
          </a:xfrm>
          <a:prstGeom prst="roundRect">
            <a:avLst>
              <a:gd fmla="val 4170" name="adj"/>
            </a:avLst>
          </a:prstGeom>
          <a:solidFill>
            <a:srgbClr val="FFFCFA"/>
          </a:solidFill>
          <a:ln cap="flat" cmpd="sng" w="22850">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7" name="Google Shape;177;p42"/>
          <p:cNvPicPr preferRelativeResize="0"/>
          <p:nvPr/>
        </p:nvPicPr>
        <p:blipFill rotWithShape="1">
          <a:blip r:embed="rId3">
            <a:alphaModFix/>
          </a:blip>
          <a:srcRect b="0" l="0" r="0" t="0"/>
          <a:stretch/>
        </p:blipFill>
        <p:spPr>
          <a:xfrm>
            <a:off x="7315200" y="0"/>
            <a:ext cx="7315200" cy="8229600"/>
          </a:xfrm>
          <a:prstGeom prst="rect">
            <a:avLst/>
          </a:prstGeom>
          <a:noFill/>
          <a:ln>
            <a:noFill/>
          </a:ln>
        </p:spPr>
      </p:pic>
      <p:sp>
        <p:nvSpPr>
          <p:cNvPr id="178" name="Google Shape;178;p42"/>
          <p:cNvSpPr/>
          <p:nvPr/>
        </p:nvSpPr>
        <p:spPr>
          <a:xfrm>
            <a:off x="787956" y="619839"/>
            <a:ext cx="5066100" cy="6333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000000"/>
              </a:buClr>
              <a:buSzPts val="3950"/>
              <a:buFont typeface="Fraunces"/>
              <a:buNone/>
            </a:pPr>
            <a:r>
              <a:rPr b="0" i="0" lang="en-US" sz="3950" u="none" cap="none" strike="noStrike">
                <a:solidFill>
                  <a:srgbClr val="000000"/>
                </a:solidFill>
                <a:latin typeface="Fraunces"/>
                <a:ea typeface="Fraunces"/>
                <a:cs typeface="Fraunces"/>
                <a:sym typeface="Fraunces"/>
              </a:rPr>
              <a:t>ŌURA </a:t>
            </a:r>
            <a:endParaRPr b="0" i="0" sz="3950" u="none" cap="none" strike="noStrike"/>
          </a:p>
        </p:txBody>
      </p:sp>
      <p:sp>
        <p:nvSpPr>
          <p:cNvPr id="179" name="Google Shape;179;p42"/>
          <p:cNvSpPr/>
          <p:nvPr/>
        </p:nvSpPr>
        <p:spPr>
          <a:xfrm>
            <a:off x="787956" y="1333976"/>
            <a:ext cx="5546400" cy="506700"/>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000000"/>
              </a:buClr>
              <a:buSzPts val="3150"/>
              <a:buFont typeface="Fraunces"/>
              <a:buNone/>
            </a:pPr>
            <a:r>
              <a:rPr b="0" i="0" lang="en-US" sz="3150" u="none" cap="none" strike="noStrike">
                <a:solidFill>
                  <a:srgbClr val="000000"/>
                </a:solidFill>
                <a:latin typeface="Fraunces"/>
                <a:ea typeface="Fraunces"/>
                <a:cs typeface="Fraunces"/>
                <a:sym typeface="Fraunces"/>
              </a:rPr>
              <a:t>Business Problem Statement</a:t>
            </a:r>
            <a:endParaRPr b="0" i="0" sz="3150" u="none" cap="none" strike="noStrike"/>
          </a:p>
        </p:txBody>
      </p:sp>
      <p:sp>
        <p:nvSpPr>
          <p:cNvPr id="180" name="Google Shape;180;p42"/>
          <p:cNvSpPr/>
          <p:nvPr/>
        </p:nvSpPr>
        <p:spPr>
          <a:xfrm>
            <a:off x="787956" y="2144435"/>
            <a:ext cx="5739300" cy="2631300"/>
          </a:xfrm>
          <a:prstGeom prst="roundRect">
            <a:avLst>
              <a:gd fmla="val 4170" name="adj"/>
            </a:avLst>
          </a:prstGeom>
          <a:solidFill>
            <a:srgbClr val="FFFCFA"/>
          </a:solidFill>
          <a:ln cap="flat" cmpd="sng" w="22850">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2"/>
          <p:cNvSpPr/>
          <p:nvPr/>
        </p:nvSpPr>
        <p:spPr>
          <a:xfrm>
            <a:off x="765096" y="2144435"/>
            <a:ext cx="91500" cy="2631300"/>
          </a:xfrm>
          <a:prstGeom prst="roundRect">
            <a:avLst>
              <a:gd fmla="val 33242"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2"/>
          <p:cNvSpPr/>
          <p:nvPr/>
        </p:nvSpPr>
        <p:spPr>
          <a:xfrm>
            <a:off x="1081921" y="2369820"/>
            <a:ext cx="2532900" cy="3165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5B6071"/>
              </a:buClr>
              <a:buSzPts val="1950"/>
              <a:buFont typeface="Fraunces"/>
              <a:buNone/>
            </a:pPr>
            <a:r>
              <a:rPr b="0" i="0" lang="en-US" sz="1950" u="none" cap="none" strike="noStrike">
                <a:solidFill>
                  <a:srgbClr val="5B6071"/>
                </a:solidFill>
                <a:latin typeface="Fraunces"/>
                <a:ea typeface="Fraunces"/>
                <a:cs typeface="Fraunces"/>
                <a:sym typeface="Fraunces"/>
              </a:rPr>
              <a:t>Business Problem</a:t>
            </a:r>
            <a:endParaRPr b="0" i="0" sz="1950" u="none" cap="none" strike="noStrike"/>
          </a:p>
        </p:txBody>
      </p:sp>
      <p:sp>
        <p:nvSpPr>
          <p:cNvPr id="183" name="Google Shape;183;p42"/>
          <p:cNvSpPr/>
          <p:nvPr/>
        </p:nvSpPr>
        <p:spPr>
          <a:xfrm>
            <a:off x="1081921" y="2807851"/>
            <a:ext cx="5220000" cy="9726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5B6071"/>
              </a:buClr>
              <a:buSzPts val="1550"/>
              <a:buFont typeface="Epilogue"/>
              <a:buNone/>
            </a:pPr>
            <a:r>
              <a:rPr b="0" i="0" lang="en-US" sz="1550" u="none" cap="none" strike="noStrike">
                <a:solidFill>
                  <a:srgbClr val="5B6071"/>
                </a:solidFill>
                <a:latin typeface="Epilogue"/>
                <a:ea typeface="Epilogue"/>
                <a:cs typeface="Epilogue"/>
                <a:sym typeface="Epilogue"/>
              </a:rPr>
              <a:t>Oura users are increasingly drawn to competing wellness devices, making it difficult to maintain long-term engagement and loyalty. </a:t>
            </a:r>
            <a:endParaRPr b="0" i="0" sz="1550" u="none" cap="none" strike="noStrike"/>
          </a:p>
        </p:txBody>
      </p:sp>
      <p:sp>
        <p:nvSpPr>
          <p:cNvPr id="184" name="Google Shape;184;p42"/>
          <p:cNvSpPr/>
          <p:nvPr/>
        </p:nvSpPr>
        <p:spPr>
          <a:xfrm>
            <a:off x="1081921" y="3902035"/>
            <a:ext cx="5220000" cy="6483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5B6071"/>
              </a:buClr>
              <a:buSzPts val="1550"/>
              <a:buFont typeface="Epilogue"/>
              <a:buNone/>
            </a:pPr>
            <a:r>
              <a:rPr b="0" i="0" lang="en-US" sz="1550" u="none" cap="none" strike="noStrike">
                <a:solidFill>
                  <a:srgbClr val="5B6071"/>
                </a:solidFill>
                <a:latin typeface="Epilogue"/>
                <a:ea typeface="Epilogue"/>
                <a:cs typeface="Epilogue"/>
                <a:sym typeface="Epilogue"/>
              </a:rPr>
              <a:t>This competition threatens sustained user activity and retention.</a:t>
            </a:r>
            <a:endParaRPr b="0" i="0" sz="1550" u="none" cap="none" strike="noStrike"/>
          </a:p>
        </p:txBody>
      </p:sp>
      <p:sp>
        <p:nvSpPr>
          <p:cNvPr id="185" name="Google Shape;185;p42"/>
          <p:cNvSpPr/>
          <p:nvPr/>
        </p:nvSpPr>
        <p:spPr>
          <a:xfrm>
            <a:off x="765096" y="4978360"/>
            <a:ext cx="91500" cy="2631300"/>
          </a:xfrm>
          <a:prstGeom prst="roundRect">
            <a:avLst>
              <a:gd fmla="val 33242"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2"/>
          <p:cNvSpPr/>
          <p:nvPr/>
        </p:nvSpPr>
        <p:spPr>
          <a:xfrm>
            <a:off x="1081921" y="5203746"/>
            <a:ext cx="2532900" cy="3165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5B6071"/>
              </a:buClr>
              <a:buSzPts val="1950"/>
              <a:buFont typeface="Fraunces"/>
              <a:buNone/>
            </a:pPr>
            <a:r>
              <a:rPr b="0" i="0" lang="en-US" sz="1950" u="none" cap="none" strike="noStrike">
                <a:solidFill>
                  <a:srgbClr val="5B6071"/>
                </a:solidFill>
                <a:latin typeface="Fraunces"/>
                <a:ea typeface="Fraunces"/>
                <a:cs typeface="Fraunces"/>
                <a:sym typeface="Fraunces"/>
              </a:rPr>
              <a:t>Our Goals</a:t>
            </a:r>
            <a:endParaRPr b="0" i="0" sz="1950" u="none" cap="none" strike="noStrike"/>
          </a:p>
        </p:txBody>
      </p:sp>
      <p:sp>
        <p:nvSpPr>
          <p:cNvPr id="187" name="Google Shape;187;p42"/>
          <p:cNvSpPr/>
          <p:nvPr/>
        </p:nvSpPr>
        <p:spPr>
          <a:xfrm>
            <a:off x="1081921" y="5641777"/>
            <a:ext cx="5220000" cy="9726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5B6071"/>
              </a:buClr>
              <a:buSzPts val="1550"/>
              <a:buFont typeface="Epilogue"/>
              <a:buNone/>
            </a:pPr>
            <a:r>
              <a:rPr b="0" i="0" lang="en-US" sz="1550" u="none" cap="none" strike="noStrike">
                <a:solidFill>
                  <a:srgbClr val="5B6071"/>
                </a:solidFill>
                <a:latin typeface="Epilogue"/>
                <a:ea typeface="Epilogue"/>
                <a:cs typeface="Epilogue"/>
                <a:sym typeface="Epilogue"/>
              </a:rPr>
              <a:t>Develop a dashboard to pinpoint user groups most receptive to personalized, activity-based 3-month highlight notifications. </a:t>
            </a:r>
            <a:endParaRPr b="0" i="0" sz="1550" u="none" cap="none" strike="noStrike"/>
          </a:p>
        </p:txBody>
      </p:sp>
      <p:sp>
        <p:nvSpPr>
          <p:cNvPr id="188" name="Google Shape;188;p42"/>
          <p:cNvSpPr/>
          <p:nvPr/>
        </p:nvSpPr>
        <p:spPr>
          <a:xfrm>
            <a:off x="1081921" y="6735961"/>
            <a:ext cx="5220000" cy="6483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5B6071"/>
              </a:buClr>
              <a:buSzPts val="1550"/>
              <a:buFont typeface="Epilogue"/>
              <a:buNone/>
            </a:pPr>
            <a:r>
              <a:rPr b="0" i="0" lang="en-US" sz="1550" u="none" cap="none" strike="noStrike">
                <a:solidFill>
                  <a:srgbClr val="5B6071"/>
                </a:solidFill>
                <a:latin typeface="Epilogue"/>
                <a:ea typeface="Epilogue"/>
                <a:cs typeface="Epilogue"/>
                <a:sym typeface="Epilogue"/>
              </a:rPr>
              <a:t>The aim is to extend user lifetime, reduce churn, and boost customer lifetime value (LTV).</a:t>
            </a:r>
            <a:endParaRPr b="0" i="0" sz="1550" u="none" cap="none" strike="noStrike"/>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69"/>
          <p:cNvSpPr/>
          <p:nvPr/>
        </p:nvSpPr>
        <p:spPr>
          <a:xfrm>
            <a:off x="230040" y="319123"/>
            <a:ext cx="12984600" cy="6024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00000"/>
              </a:buClr>
              <a:buSzPts val="3750"/>
              <a:buFont typeface="Fraunces"/>
              <a:buNone/>
            </a:pPr>
            <a:r>
              <a:rPr b="0" i="0" lang="en-US" sz="3750" u="none" cap="none" strike="noStrike">
                <a:solidFill>
                  <a:srgbClr val="000000"/>
                </a:solidFill>
                <a:latin typeface="Fraunces"/>
                <a:ea typeface="Fraunces"/>
                <a:cs typeface="Fraunces"/>
                <a:sym typeface="Fraunces"/>
              </a:rPr>
              <a:t>Business Value Summary + Expected Outcomes</a:t>
            </a:r>
            <a:endParaRPr b="0" i="0" sz="3750" u="none" cap="none" strike="noStrike"/>
          </a:p>
        </p:txBody>
      </p:sp>
      <p:sp>
        <p:nvSpPr>
          <p:cNvPr id="828" name="Google Shape;828;p69"/>
          <p:cNvSpPr/>
          <p:nvPr/>
        </p:nvSpPr>
        <p:spPr>
          <a:xfrm>
            <a:off x="793790" y="1870829"/>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29" name="Google Shape;829;p69"/>
          <p:cNvSpPr/>
          <p:nvPr/>
        </p:nvSpPr>
        <p:spPr>
          <a:xfrm>
            <a:off x="793790" y="2396014"/>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30" name="Google Shape;830;p69"/>
          <p:cNvSpPr/>
          <p:nvPr/>
        </p:nvSpPr>
        <p:spPr>
          <a:xfrm>
            <a:off x="793790" y="2921198"/>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31" name="Google Shape;831;p69"/>
          <p:cNvSpPr/>
          <p:nvPr/>
        </p:nvSpPr>
        <p:spPr>
          <a:xfrm>
            <a:off x="793790" y="3446383"/>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32" name="Google Shape;832;p69"/>
          <p:cNvSpPr/>
          <p:nvPr/>
        </p:nvSpPr>
        <p:spPr>
          <a:xfrm>
            <a:off x="619315" y="3596646"/>
            <a:ext cx="3055200" cy="301200"/>
          </a:xfrm>
          <a:prstGeom prst="rect">
            <a:avLst/>
          </a:prstGeom>
          <a:solidFill>
            <a:srgbClr val="C9D5E9"/>
          </a:solidFill>
          <a:ln cap="flat" cmpd="sng" w="9525">
            <a:solidFill>
              <a:srgbClr val="C9D5E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0000"/>
              </a:buClr>
              <a:buSzPts val="1850"/>
              <a:buFont typeface="Fraunces"/>
              <a:buNone/>
            </a:pPr>
            <a:r>
              <a:rPr b="1" i="0" lang="en-US" sz="1700" u="none" cap="none" strike="noStrike">
                <a:solidFill>
                  <a:srgbClr val="000000"/>
                </a:solidFill>
                <a:latin typeface="Fraunces"/>
                <a:ea typeface="Fraunces"/>
                <a:cs typeface="Fraunces"/>
                <a:sym typeface="Fraunces"/>
              </a:rPr>
              <a:t>Expected Business Impact:</a:t>
            </a:r>
            <a:endParaRPr b="1" i="0" sz="1700" u="none" cap="none" strike="noStrike"/>
          </a:p>
        </p:txBody>
      </p:sp>
      <p:sp>
        <p:nvSpPr>
          <p:cNvPr id="833" name="Google Shape;833;p69"/>
          <p:cNvSpPr/>
          <p:nvPr/>
        </p:nvSpPr>
        <p:spPr>
          <a:xfrm>
            <a:off x="230050" y="4523528"/>
            <a:ext cx="13176900" cy="2483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34" name="Google Shape;834;p69"/>
          <p:cNvSpPr/>
          <p:nvPr/>
        </p:nvSpPr>
        <p:spPr>
          <a:xfrm>
            <a:off x="364290" y="4954675"/>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35" name="Google Shape;835;p69"/>
          <p:cNvSpPr/>
          <p:nvPr/>
        </p:nvSpPr>
        <p:spPr>
          <a:xfrm>
            <a:off x="364290" y="5358186"/>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36" name="Google Shape;836;p69"/>
          <p:cNvSpPr/>
          <p:nvPr/>
        </p:nvSpPr>
        <p:spPr>
          <a:xfrm>
            <a:off x="364290" y="5452973"/>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37" name="Google Shape;837;p69"/>
          <p:cNvSpPr/>
          <p:nvPr/>
        </p:nvSpPr>
        <p:spPr>
          <a:xfrm>
            <a:off x="364290" y="5872609"/>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38" name="Google Shape;838;p69"/>
          <p:cNvSpPr/>
          <p:nvPr/>
        </p:nvSpPr>
        <p:spPr>
          <a:xfrm>
            <a:off x="364290" y="6245670"/>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None/>
            </a:pPr>
            <a:r>
              <a:t/>
            </a:r>
            <a:endParaRPr b="0" i="0" sz="1500" u="none" cap="none" strike="noStrike"/>
          </a:p>
        </p:txBody>
      </p:sp>
      <p:sp>
        <p:nvSpPr>
          <p:cNvPr id="839" name="Google Shape;839;p69"/>
          <p:cNvSpPr/>
          <p:nvPr/>
        </p:nvSpPr>
        <p:spPr>
          <a:xfrm>
            <a:off x="310590" y="6618755"/>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pic>
        <p:nvPicPr>
          <p:cNvPr descr="Image of " id="840" name="Google Shape;840;p69"/>
          <p:cNvPicPr preferRelativeResize="0"/>
          <p:nvPr/>
        </p:nvPicPr>
        <p:blipFill>
          <a:blip r:embed="rId3">
            <a:alphaModFix/>
          </a:blip>
          <a:stretch>
            <a:fillRect/>
          </a:stretch>
        </p:blipFill>
        <p:spPr>
          <a:xfrm>
            <a:off x="7836775" y="921525"/>
            <a:ext cx="6659401" cy="7308075"/>
          </a:xfrm>
          <a:prstGeom prst="rect">
            <a:avLst/>
          </a:prstGeom>
          <a:noFill/>
          <a:ln>
            <a:noFill/>
          </a:ln>
        </p:spPr>
      </p:pic>
      <p:sp>
        <p:nvSpPr>
          <p:cNvPr id="841" name="Google Shape;841;p69"/>
          <p:cNvSpPr txBox="1"/>
          <p:nvPr/>
        </p:nvSpPr>
        <p:spPr>
          <a:xfrm>
            <a:off x="619325" y="1315900"/>
            <a:ext cx="5192700" cy="1736100"/>
          </a:xfrm>
          <a:prstGeom prst="rect">
            <a:avLst/>
          </a:prstGeom>
          <a:solidFill>
            <a:srgbClr val="C9D5E9"/>
          </a:solid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Predictive churn timing → proactive retention</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Uplift insights → efficient targeting</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Higher LTV via extended platform lifetime</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Reduction in wasted notifications</a:t>
            </a:r>
            <a:endParaRPr b="1" sz="1800">
              <a:solidFill>
                <a:schemeClr val="dk1"/>
              </a:solidFill>
            </a:endParaRPr>
          </a:p>
        </p:txBody>
      </p:sp>
      <p:sp>
        <p:nvSpPr>
          <p:cNvPr id="842" name="Google Shape;842;p69"/>
          <p:cNvSpPr txBox="1"/>
          <p:nvPr/>
        </p:nvSpPr>
        <p:spPr>
          <a:xfrm>
            <a:off x="619325" y="3897850"/>
            <a:ext cx="5192700" cy="3609600"/>
          </a:xfrm>
          <a:prstGeom prst="rect">
            <a:avLst/>
          </a:prstGeom>
          <a:solidFill>
            <a:srgbClr val="C9D5E9"/>
          </a:solidFill>
          <a:ln>
            <a:noFill/>
          </a:ln>
        </p:spPr>
        <p:txBody>
          <a:bodyPr anchorCtr="0" anchor="t" bIns="91425" lIns="91425" spcFirstLastPara="1" rIns="91425" wrap="square" tIns="91425">
            <a:spAutoFit/>
          </a:bodyPr>
          <a:lstStyle/>
          <a:p>
            <a:pPr indent="-336550" lvl="0" marL="457200" rtl="0" algn="l">
              <a:lnSpc>
                <a:spcPct val="115000"/>
              </a:lnSpc>
              <a:spcBef>
                <a:spcPts val="1200"/>
              </a:spcBef>
              <a:spcAft>
                <a:spcPts val="0"/>
              </a:spcAft>
              <a:buClr>
                <a:schemeClr val="dk1"/>
              </a:buClr>
              <a:buSzPts val="1700"/>
              <a:buChar char="●"/>
            </a:pPr>
            <a:r>
              <a:rPr b="1" lang="en-US" sz="1700">
                <a:solidFill>
                  <a:schemeClr val="dk1"/>
                </a:solidFill>
              </a:rPr>
              <a:t>+20–30% increase in 7-day reactivation</a:t>
            </a:r>
            <a:r>
              <a:rPr lang="en-US" sz="1700">
                <a:solidFill>
                  <a:schemeClr val="dk1"/>
                </a:solidFill>
              </a:rPr>
              <a:t> (225% session lift → higher re-engagement)</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8–12% reduction in competitive churn</a:t>
            </a:r>
            <a:r>
              <a:rPr lang="en-US" sz="1700">
                <a:solidFill>
                  <a:schemeClr val="dk1"/>
                </a:solidFill>
              </a:rPr>
              <a:t> (fewer "switched apps" cancellations)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2–3 week delay in churn timing</a:t>
            </a:r>
            <a:r>
              <a:rPr lang="en-US" sz="1700">
                <a:solidFill>
                  <a:schemeClr val="dk1"/>
                </a:solidFill>
              </a:rPr>
              <a:t> for high-risk users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20–30% reduction in wasted notifications</a:t>
            </a:r>
            <a:r>
              <a:rPr lang="en-US" sz="1700">
                <a:solidFill>
                  <a:schemeClr val="dk1"/>
                </a:solidFill>
              </a:rPr>
              <a:t> (clusters 0 &amp; 3 show near-zero CTA)</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3–6% expected LTV uplift</a:t>
            </a:r>
            <a:endParaRPr b="1" sz="1700">
              <a:solidFill>
                <a:schemeClr val="dk1"/>
              </a:solidFill>
            </a:endParaRPr>
          </a:p>
          <a:p>
            <a:pPr indent="0" lvl="0" marL="0" rtl="0" algn="l">
              <a:lnSpc>
                <a:spcPct val="115000"/>
              </a:lnSpc>
              <a:spcBef>
                <a:spcPts val="1200"/>
              </a:spcBef>
              <a:spcAft>
                <a:spcPts val="1200"/>
              </a:spcAft>
              <a:buNone/>
            </a:pPr>
            <a:r>
              <a:rPr b="1" lang="en-US" sz="1700">
                <a:solidFill>
                  <a:schemeClr val="dk1"/>
                </a:solidFill>
              </a:rPr>
              <a:t>Evidence:</a:t>
            </a:r>
            <a:r>
              <a:rPr lang="en-US" sz="1700">
                <a:solidFill>
                  <a:schemeClr val="dk1"/>
                </a:solidFill>
              </a:rPr>
              <a:t> Derived from EDA (session lift, churn reasons, intensity shift, CTA clusters).</a:t>
            </a:r>
            <a:endParaRPr sz="17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descr="preencoded.png" id="848" name="Google Shape;848;p70"/>
          <p:cNvPicPr preferRelativeResize="0"/>
          <p:nvPr/>
        </p:nvPicPr>
        <p:blipFill rotWithShape="1">
          <a:blip r:embed="rId3">
            <a:alphaModFix/>
          </a:blip>
          <a:srcRect b="0" l="0" r="0" t="0"/>
          <a:stretch/>
        </p:blipFill>
        <p:spPr>
          <a:xfrm>
            <a:off x="0" y="0"/>
            <a:ext cx="14630397" cy="8229601"/>
          </a:xfrm>
          <a:prstGeom prst="rect">
            <a:avLst/>
          </a:prstGeom>
          <a:noFill/>
          <a:ln>
            <a:noFill/>
          </a:ln>
        </p:spPr>
      </p:pic>
      <p:sp>
        <p:nvSpPr>
          <p:cNvPr id="849" name="Google Shape;849;p70"/>
          <p:cNvSpPr/>
          <p:nvPr/>
        </p:nvSpPr>
        <p:spPr>
          <a:xfrm>
            <a:off x="0" y="0"/>
            <a:ext cx="14630400" cy="8229600"/>
          </a:xfrm>
          <a:prstGeom prst="rect">
            <a:avLst/>
          </a:prstGeom>
          <a:solidFill>
            <a:srgbClr val="FFFCFA">
              <a:alpha val="8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0"/>
          <p:cNvSpPr/>
          <p:nvPr/>
        </p:nvSpPr>
        <p:spPr>
          <a:xfrm>
            <a:off x="793790" y="1870234"/>
            <a:ext cx="117585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Fraunces"/>
              <a:buNone/>
            </a:pPr>
            <a:r>
              <a:rPr b="0" i="0" lang="en-US" sz="4450" u="none" cap="none" strike="noStrike">
                <a:solidFill>
                  <a:srgbClr val="000000"/>
                </a:solidFill>
                <a:latin typeface="Fraunces"/>
                <a:ea typeface="Fraunces"/>
                <a:cs typeface="Fraunces"/>
                <a:sym typeface="Fraunces"/>
              </a:rPr>
              <a:t>Team Reflections &amp; Key Learnings</a:t>
            </a:r>
            <a:endParaRPr b="0" i="0" sz="4450" u="none" cap="none" strike="noStrike"/>
          </a:p>
        </p:txBody>
      </p:sp>
      <p:sp>
        <p:nvSpPr>
          <p:cNvPr id="851" name="Google Shape;851;p70"/>
          <p:cNvSpPr/>
          <p:nvPr/>
        </p:nvSpPr>
        <p:spPr>
          <a:xfrm>
            <a:off x="793818" y="2919175"/>
            <a:ext cx="6255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01</a:t>
            </a:r>
            <a:endParaRPr b="0" i="0" sz="1750" u="none" cap="none" strike="noStrike"/>
          </a:p>
        </p:txBody>
      </p:sp>
      <p:sp>
        <p:nvSpPr>
          <p:cNvPr id="852" name="Google Shape;852;p70"/>
          <p:cNvSpPr/>
          <p:nvPr/>
        </p:nvSpPr>
        <p:spPr>
          <a:xfrm>
            <a:off x="793790" y="3274219"/>
            <a:ext cx="4196400" cy="30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0"/>
          <p:cNvSpPr/>
          <p:nvPr/>
        </p:nvSpPr>
        <p:spPr>
          <a:xfrm>
            <a:off x="793790" y="3448526"/>
            <a:ext cx="419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Narrowing to long-tenured users improved data stability and model clarity</a:t>
            </a:r>
            <a:endParaRPr b="0" i="0" sz="1750" u="none" cap="none" strike="noStrike"/>
          </a:p>
        </p:txBody>
      </p:sp>
      <p:sp>
        <p:nvSpPr>
          <p:cNvPr id="854" name="Google Shape;854;p70"/>
          <p:cNvSpPr/>
          <p:nvPr/>
        </p:nvSpPr>
        <p:spPr>
          <a:xfrm>
            <a:off x="5216937" y="2919175"/>
            <a:ext cx="4659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02</a:t>
            </a:r>
            <a:endParaRPr b="0" i="0" sz="1750" u="none" cap="none" strike="noStrike"/>
          </a:p>
        </p:txBody>
      </p:sp>
      <p:sp>
        <p:nvSpPr>
          <p:cNvPr id="855" name="Google Shape;855;p70"/>
          <p:cNvSpPr/>
          <p:nvPr/>
        </p:nvSpPr>
        <p:spPr>
          <a:xfrm>
            <a:off x="5216962" y="3274219"/>
            <a:ext cx="4196400" cy="30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0"/>
          <p:cNvSpPr/>
          <p:nvPr/>
        </p:nvSpPr>
        <p:spPr>
          <a:xfrm>
            <a:off x="5216962" y="3448526"/>
            <a:ext cx="419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Drift-based modeling captured real behavioral change rather than raw metrics</a:t>
            </a:r>
            <a:endParaRPr b="0" i="0" sz="1750" u="none" cap="none" strike="noStrike"/>
          </a:p>
        </p:txBody>
      </p:sp>
      <p:sp>
        <p:nvSpPr>
          <p:cNvPr id="857" name="Google Shape;857;p70"/>
          <p:cNvSpPr/>
          <p:nvPr/>
        </p:nvSpPr>
        <p:spPr>
          <a:xfrm>
            <a:off x="9640117" y="2919175"/>
            <a:ext cx="4659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03</a:t>
            </a:r>
            <a:endParaRPr b="0" i="0" sz="1750" u="none" cap="none" strike="noStrike"/>
          </a:p>
        </p:txBody>
      </p:sp>
      <p:sp>
        <p:nvSpPr>
          <p:cNvPr id="858" name="Google Shape;858;p70"/>
          <p:cNvSpPr/>
          <p:nvPr/>
        </p:nvSpPr>
        <p:spPr>
          <a:xfrm>
            <a:off x="9640133" y="3274219"/>
            <a:ext cx="4196400" cy="30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0"/>
          <p:cNvSpPr/>
          <p:nvPr/>
        </p:nvSpPr>
        <p:spPr>
          <a:xfrm>
            <a:off x="9640133" y="3448526"/>
            <a:ext cx="419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Uplift modeling prevented false assumptions about “what works”</a:t>
            </a:r>
            <a:endParaRPr b="0" i="0" sz="1750" u="none" cap="none" strike="noStrike"/>
          </a:p>
        </p:txBody>
      </p:sp>
      <p:sp>
        <p:nvSpPr>
          <p:cNvPr id="860" name="Google Shape;860;p70"/>
          <p:cNvSpPr/>
          <p:nvPr/>
        </p:nvSpPr>
        <p:spPr>
          <a:xfrm>
            <a:off x="793806" y="4934075"/>
            <a:ext cx="3648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04</a:t>
            </a:r>
            <a:endParaRPr b="0" i="0" sz="1750" u="none" cap="none" strike="noStrike"/>
          </a:p>
        </p:txBody>
      </p:sp>
      <p:sp>
        <p:nvSpPr>
          <p:cNvPr id="861" name="Google Shape;861;p70"/>
          <p:cNvSpPr/>
          <p:nvPr/>
        </p:nvSpPr>
        <p:spPr>
          <a:xfrm>
            <a:off x="793790" y="5289113"/>
            <a:ext cx="6408000" cy="30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0"/>
          <p:cNvSpPr/>
          <p:nvPr/>
        </p:nvSpPr>
        <p:spPr>
          <a:xfrm>
            <a:off x="793790" y="5463421"/>
            <a:ext cx="64080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Iterating with Agile + CRISP-DM reduced rework and clarified what truly mattered for retention.</a:t>
            </a:r>
            <a:endParaRPr b="0" i="0" sz="1750" u="none" cap="none" strike="noStrike"/>
          </a:p>
        </p:txBody>
      </p:sp>
      <p:sp>
        <p:nvSpPr>
          <p:cNvPr id="863" name="Google Shape;863;p70"/>
          <p:cNvSpPr/>
          <p:nvPr/>
        </p:nvSpPr>
        <p:spPr>
          <a:xfrm>
            <a:off x="7428553" y="4934075"/>
            <a:ext cx="6255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05</a:t>
            </a:r>
            <a:endParaRPr b="0" i="0" sz="1750" u="none" cap="none" strike="noStrike"/>
          </a:p>
        </p:txBody>
      </p:sp>
      <p:sp>
        <p:nvSpPr>
          <p:cNvPr id="864" name="Google Shape;864;p70"/>
          <p:cNvSpPr/>
          <p:nvPr/>
        </p:nvSpPr>
        <p:spPr>
          <a:xfrm>
            <a:off x="7428548" y="5289113"/>
            <a:ext cx="6408000" cy="30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0"/>
          <p:cNvSpPr/>
          <p:nvPr/>
        </p:nvSpPr>
        <p:spPr>
          <a:xfrm>
            <a:off x="7428548" y="5463421"/>
            <a:ext cx="64080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Integrating insights into the UX narrative made the model's value obvious to non-technical stakeholders.</a:t>
            </a:r>
            <a:endParaRPr b="0" i="0" sz="1750" u="none" cap="none" strike="noStrike"/>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0" name="Shape 870"/>
        <p:cNvGrpSpPr/>
        <p:nvPr/>
      </p:nvGrpSpPr>
      <p:grpSpPr>
        <a:xfrm>
          <a:off x="0" y="0"/>
          <a:ext cx="0" cy="0"/>
          <a:chOff x="0" y="0"/>
          <a:chExt cx="0" cy="0"/>
        </a:xfrm>
      </p:grpSpPr>
      <p:sp>
        <p:nvSpPr>
          <p:cNvPr id="871" name="Google Shape;871;p71"/>
          <p:cNvSpPr/>
          <p:nvPr/>
        </p:nvSpPr>
        <p:spPr>
          <a:xfrm>
            <a:off x="793790" y="3043118"/>
            <a:ext cx="63261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Fraunces"/>
              <a:buNone/>
            </a:pPr>
            <a:r>
              <a:t/>
            </a:r>
            <a:endParaRPr b="0" i="0" sz="4450" u="none" cap="none" strike="noStrike"/>
          </a:p>
        </p:txBody>
      </p:sp>
      <p:sp>
        <p:nvSpPr>
          <p:cNvPr id="872" name="Google Shape;872;p71"/>
          <p:cNvSpPr/>
          <p:nvPr/>
        </p:nvSpPr>
        <p:spPr>
          <a:xfrm>
            <a:off x="713275" y="5763118"/>
            <a:ext cx="13042800" cy="1042500"/>
          </a:xfrm>
          <a:prstGeom prst="rect">
            <a:avLst/>
          </a:prstGeom>
          <a:noFill/>
          <a:ln>
            <a:noFill/>
          </a:ln>
        </p:spPr>
        <p:txBody>
          <a:bodyPr anchorCtr="0" anchor="t" bIns="0" lIns="0" spcFirstLastPara="1" rIns="0" wrap="square" tIns="0">
            <a:noAutofit/>
          </a:bodyPr>
          <a:lstStyle/>
          <a:p>
            <a:pPr indent="0" lvl="0" marL="0" rtl="0" algn="ctr">
              <a:lnSpc>
                <a:spcPct val="162857"/>
              </a:lnSpc>
              <a:spcBef>
                <a:spcPts val="0"/>
              </a:spcBef>
              <a:spcAft>
                <a:spcPts val="0"/>
              </a:spcAft>
              <a:buClr>
                <a:srgbClr val="5B6071"/>
              </a:buClr>
              <a:buSzPts val="1750"/>
              <a:buFont typeface="Epilogue"/>
              <a:buNone/>
            </a:pPr>
            <a:r>
              <a:t/>
            </a:r>
            <a:endParaRPr sz="1750">
              <a:solidFill>
                <a:schemeClr val="lt1"/>
              </a:solidFill>
            </a:endParaRPr>
          </a:p>
          <a:p>
            <a:pPr indent="0" lvl="0" marL="0" marR="0" rtl="0" algn="l">
              <a:lnSpc>
                <a:spcPct val="162857"/>
              </a:lnSpc>
              <a:spcBef>
                <a:spcPts val="0"/>
              </a:spcBef>
              <a:spcAft>
                <a:spcPts val="0"/>
              </a:spcAft>
              <a:buClr>
                <a:srgbClr val="5B6071"/>
              </a:buClr>
              <a:buSzPts val="1750"/>
              <a:buFont typeface="Epilogue"/>
              <a:buNone/>
            </a:pPr>
            <a:r>
              <a:rPr b="0" i="0" lang="en-US" sz="2400" u="none" cap="none" strike="noStrike">
                <a:solidFill>
                  <a:schemeClr val="lt1"/>
                </a:solidFill>
                <a:latin typeface="Epilogue"/>
                <a:ea typeface="Epilogue"/>
                <a:cs typeface="Epilogue"/>
                <a:sym typeface="Epilogue"/>
              </a:rPr>
              <a:t>We now open the floor for any questions you may have.</a:t>
            </a:r>
            <a:endParaRPr b="0" i="0" sz="2400" u="none" cap="none" strike="noStrike">
              <a:solidFill>
                <a:schemeClr val="lt1"/>
              </a:solidFill>
            </a:endParaRPr>
          </a:p>
        </p:txBody>
      </p:sp>
      <p:sp>
        <p:nvSpPr>
          <p:cNvPr id="873" name="Google Shape;873;p71"/>
          <p:cNvSpPr/>
          <p:nvPr/>
        </p:nvSpPr>
        <p:spPr>
          <a:xfrm>
            <a:off x="793801" y="7171846"/>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559"/>
              <a:buFont typeface="Epilogue"/>
              <a:buNone/>
            </a:pPr>
            <a:r>
              <a:rPr b="0" i="0" lang="en-US" sz="1559" u="none" cap="none" strike="noStrike">
                <a:solidFill>
                  <a:srgbClr val="5B6071"/>
                </a:solidFill>
                <a:latin typeface="Epilogue"/>
                <a:ea typeface="Epilogue"/>
                <a:cs typeface="Epilogue"/>
                <a:sym typeface="Epilogue"/>
              </a:rPr>
              <a:t>Team 3 - </a:t>
            </a:r>
            <a:r>
              <a:rPr lang="en-US" sz="1559">
                <a:solidFill>
                  <a:srgbClr val="5B6071"/>
                </a:solidFill>
                <a:latin typeface="Epilogue"/>
                <a:ea typeface="Epilogue"/>
                <a:cs typeface="Epilogue"/>
                <a:sym typeface="Epilogue"/>
              </a:rPr>
              <a:t>Agile Warriors</a:t>
            </a:r>
            <a:endParaRPr b="0" i="0" sz="1559" u="none" cap="none" strike="noStrike"/>
          </a:p>
        </p:txBody>
      </p:sp>
      <p:pic>
        <p:nvPicPr>
          <p:cNvPr descr="preencoded.png" id="874" name="Google Shape;874;p71"/>
          <p:cNvPicPr preferRelativeResize="0"/>
          <p:nvPr/>
        </p:nvPicPr>
        <p:blipFill rotWithShape="1">
          <a:blip r:embed="rId4">
            <a:alphaModFix/>
          </a:blip>
          <a:srcRect b="0" l="0" r="0" t="0"/>
          <a:stretch/>
        </p:blipFill>
        <p:spPr>
          <a:xfrm>
            <a:off x="3307550" y="5553413"/>
            <a:ext cx="1440000" cy="1273800"/>
          </a:xfrm>
          <a:prstGeom prst="ellipse">
            <a:avLst/>
          </a:prstGeom>
          <a:noFill/>
          <a:ln>
            <a:noFill/>
          </a:ln>
        </p:spPr>
      </p:pic>
      <p:pic>
        <p:nvPicPr>
          <p:cNvPr descr="preencoded.png" id="875" name="Google Shape;875;p71"/>
          <p:cNvPicPr preferRelativeResize="0"/>
          <p:nvPr/>
        </p:nvPicPr>
        <p:blipFill rotWithShape="1">
          <a:blip r:embed="rId5">
            <a:alphaModFix/>
          </a:blip>
          <a:srcRect b="0" l="0" r="0" t="0"/>
          <a:stretch/>
        </p:blipFill>
        <p:spPr>
          <a:xfrm>
            <a:off x="4897425" y="5553413"/>
            <a:ext cx="1440000" cy="1273800"/>
          </a:xfrm>
          <a:prstGeom prst="ellipse">
            <a:avLst/>
          </a:prstGeom>
          <a:noFill/>
          <a:ln>
            <a:noFill/>
          </a:ln>
        </p:spPr>
      </p:pic>
      <p:pic>
        <p:nvPicPr>
          <p:cNvPr descr="preencoded.png" id="876" name="Google Shape;876;p71"/>
          <p:cNvPicPr preferRelativeResize="0"/>
          <p:nvPr/>
        </p:nvPicPr>
        <p:blipFill rotWithShape="1">
          <a:blip r:embed="rId6">
            <a:alphaModFix/>
          </a:blip>
          <a:srcRect b="0" l="0" r="0" t="0"/>
          <a:stretch/>
        </p:blipFill>
        <p:spPr>
          <a:xfrm>
            <a:off x="6487300" y="5553413"/>
            <a:ext cx="1440000" cy="1273800"/>
          </a:xfrm>
          <a:prstGeom prst="ellipse">
            <a:avLst/>
          </a:prstGeom>
          <a:noFill/>
          <a:ln>
            <a:noFill/>
          </a:ln>
        </p:spPr>
      </p:pic>
      <p:pic>
        <p:nvPicPr>
          <p:cNvPr descr="preencoded.png" id="877" name="Google Shape;877;p71"/>
          <p:cNvPicPr preferRelativeResize="0"/>
          <p:nvPr/>
        </p:nvPicPr>
        <p:blipFill rotWithShape="1">
          <a:blip r:embed="rId7">
            <a:alphaModFix/>
          </a:blip>
          <a:srcRect b="0" l="0" r="0" t="0"/>
          <a:stretch/>
        </p:blipFill>
        <p:spPr>
          <a:xfrm>
            <a:off x="8077175" y="5553413"/>
            <a:ext cx="1440000" cy="1273800"/>
          </a:xfrm>
          <a:prstGeom prst="ellipse">
            <a:avLst/>
          </a:prstGeom>
          <a:noFill/>
          <a:ln>
            <a:noFill/>
          </a:ln>
        </p:spPr>
      </p:pic>
      <p:pic>
        <p:nvPicPr>
          <p:cNvPr descr="preencoded.png" id="878" name="Google Shape;878;p71"/>
          <p:cNvPicPr preferRelativeResize="0"/>
          <p:nvPr/>
        </p:nvPicPr>
        <p:blipFill rotWithShape="1">
          <a:blip r:embed="rId8">
            <a:alphaModFix/>
          </a:blip>
          <a:srcRect b="0" l="0" r="0" t="0"/>
          <a:stretch/>
        </p:blipFill>
        <p:spPr>
          <a:xfrm>
            <a:off x="9667050" y="5553413"/>
            <a:ext cx="1440000" cy="1273800"/>
          </a:xfrm>
          <a:prstGeom prst="ellipse">
            <a:avLst/>
          </a:prstGeom>
          <a:noFill/>
          <a:ln>
            <a:noFill/>
          </a:ln>
        </p:spPr>
      </p:pic>
      <p:sp>
        <p:nvSpPr>
          <p:cNvPr id="879" name="Google Shape;879;p71"/>
          <p:cNvSpPr/>
          <p:nvPr/>
        </p:nvSpPr>
        <p:spPr>
          <a:xfrm>
            <a:off x="3107701" y="7185982"/>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559"/>
              <a:buFont typeface="Epilogue"/>
              <a:buNone/>
            </a:pPr>
            <a:r>
              <a:rPr b="0" i="0" lang="en-US" sz="1559" u="none" cap="none" strike="noStrike">
                <a:solidFill>
                  <a:srgbClr val="5B6071"/>
                </a:solidFill>
                <a:latin typeface="Epilogue"/>
                <a:ea typeface="Epilogue"/>
                <a:cs typeface="Epilogue"/>
                <a:sym typeface="Epilogue"/>
              </a:rPr>
              <a:t>     Jess Penners, Yash Jadhav, Robert Nguyen, Fiona Yi-Chen, Madina Sainazarova </a:t>
            </a:r>
            <a:endParaRPr b="0" i="0" sz="1559" u="none" cap="none" strike="noStrike"/>
          </a:p>
        </p:txBody>
      </p:sp>
      <p:sp>
        <p:nvSpPr>
          <p:cNvPr id="880" name="Google Shape;880;p71"/>
          <p:cNvSpPr/>
          <p:nvPr/>
        </p:nvSpPr>
        <p:spPr>
          <a:xfrm>
            <a:off x="3107701" y="7736501"/>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559"/>
              <a:buFont typeface="Arial"/>
              <a:buNone/>
            </a:pPr>
            <a:r>
              <a:t/>
            </a:r>
            <a:endParaRPr b="0" i="0" sz="1559" u="none" cap="none" strike="noStrike"/>
          </a:p>
        </p:txBody>
      </p:sp>
      <p:sp>
        <p:nvSpPr>
          <p:cNvPr id="881" name="Google Shape;881;p71"/>
          <p:cNvSpPr/>
          <p:nvPr/>
        </p:nvSpPr>
        <p:spPr>
          <a:xfrm>
            <a:off x="713265" y="3695888"/>
            <a:ext cx="7556400" cy="170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550"/>
              <a:buFont typeface="Fraunces"/>
              <a:buNone/>
            </a:pPr>
            <a:r>
              <a:rPr lang="en-US" sz="3550">
                <a:latin typeface="Fraunces"/>
                <a:ea typeface="Fraunces"/>
                <a:cs typeface="Fraunces"/>
                <a:sym typeface="Fraunces"/>
              </a:rPr>
              <a:t>Thank You!</a:t>
            </a:r>
            <a:endParaRPr sz="3550">
              <a:latin typeface="Fraunces"/>
              <a:ea typeface="Fraunces"/>
              <a:cs typeface="Fraunces"/>
              <a:sym typeface="Fraunces"/>
            </a:endParaRPr>
          </a:p>
          <a:p>
            <a:pPr indent="0" lvl="0" marL="0" marR="0" rtl="0" algn="l">
              <a:lnSpc>
                <a:spcPct val="100000"/>
              </a:lnSpc>
              <a:spcBef>
                <a:spcPts val="0"/>
              </a:spcBef>
              <a:spcAft>
                <a:spcPts val="0"/>
              </a:spcAft>
              <a:buClr>
                <a:srgbClr val="000000"/>
              </a:buClr>
              <a:buSzPts val="3550"/>
              <a:buFont typeface="Fraunces"/>
              <a:buNone/>
            </a:pPr>
            <a:r>
              <a:t/>
            </a:r>
            <a:endParaRPr sz="3550">
              <a:latin typeface="Fraunces"/>
              <a:ea typeface="Fraunces"/>
              <a:cs typeface="Fraunces"/>
              <a:sym typeface="Fraunces"/>
            </a:endParaRPr>
          </a:p>
          <a:p>
            <a:pPr indent="0" lvl="0" marL="0" marR="0" rtl="0" algn="l">
              <a:lnSpc>
                <a:spcPct val="100000"/>
              </a:lnSpc>
              <a:spcBef>
                <a:spcPts val="0"/>
              </a:spcBef>
              <a:spcAft>
                <a:spcPts val="0"/>
              </a:spcAft>
              <a:buClr>
                <a:srgbClr val="000000"/>
              </a:buClr>
              <a:buSzPts val="3550"/>
              <a:buFont typeface="Fraunces"/>
              <a:buNone/>
            </a:pPr>
            <a:r>
              <a:rPr lang="en-US" sz="3550">
                <a:latin typeface="Fraunces"/>
                <a:ea typeface="Fraunces"/>
                <a:cs typeface="Fraunces"/>
                <a:sym typeface="Fraunces"/>
              </a:rPr>
              <a:t>We are open for questions.</a:t>
            </a:r>
            <a:endParaRPr sz="3550">
              <a:latin typeface="Fraunces"/>
              <a:ea typeface="Fraunces"/>
              <a:cs typeface="Fraunces"/>
              <a:sym typeface="Fraunces"/>
            </a:endParaRPr>
          </a:p>
        </p:txBody>
      </p:sp>
      <p:pic>
        <p:nvPicPr>
          <p:cNvPr id="882" name="Google Shape;882;p71" title="IG_700x525-removebg-preview.png"/>
          <p:cNvPicPr preferRelativeResize="0"/>
          <p:nvPr/>
        </p:nvPicPr>
        <p:blipFill>
          <a:blip r:embed="rId9">
            <a:alphaModFix/>
          </a:blip>
          <a:stretch>
            <a:fillRect/>
          </a:stretch>
        </p:blipFill>
        <p:spPr>
          <a:xfrm>
            <a:off x="4985269" y="122600"/>
            <a:ext cx="9645132" cy="543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43"/>
          <p:cNvPicPr preferRelativeResize="0"/>
          <p:nvPr/>
        </p:nvPicPr>
        <p:blipFill rotWithShape="1">
          <a:blip r:embed="rId3">
            <a:alphaModFix/>
          </a:blip>
          <a:srcRect b="0" l="0" r="0" t="14067"/>
          <a:stretch/>
        </p:blipFill>
        <p:spPr>
          <a:xfrm>
            <a:off x="3911438" y="410548"/>
            <a:ext cx="6807524" cy="3493526"/>
          </a:xfrm>
          <a:prstGeom prst="rect">
            <a:avLst/>
          </a:prstGeom>
          <a:noFill/>
          <a:ln>
            <a:noFill/>
          </a:ln>
        </p:spPr>
      </p:pic>
      <p:sp>
        <p:nvSpPr>
          <p:cNvPr id="195" name="Google Shape;195;p43"/>
          <p:cNvSpPr/>
          <p:nvPr/>
        </p:nvSpPr>
        <p:spPr>
          <a:xfrm>
            <a:off x="793790" y="3688318"/>
            <a:ext cx="5930700" cy="4608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Significance and Key Data Signals</a:t>
            </a:r>
            <a:endParaRPr b="0" i="0" sz="2900" u="none" cap="none" strike="noStrike"/>
          </a:p>
        </p:txBody>
      </p:sp>
      <p:sp>
        <p:nvSpPr>
          <p:cNvPr id="196" name="Google Shape;196;p43"/>
          <p:cNvSpPr/>
          <p:nvPr/>
        </p:nvSpPr>
        <p:spPr>
          <a:xfrm>
            <a:off x="793790" y="4591288"/>
            <a:ext cx="6447600" cy="1792800"/>
          </a:xfrm>
          <a:prstGeom prst="roundRect">
            <a:avLst>
              <a:gd fmla="val 4080"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3"/>
          <p:cNvSpPr/>
          <p:nvPr/>
        </p:nvSpPr>
        <p:spPr>
          <a:xfrm>
            <a:off x="793790" y="4576048"/>
            <a:ext cx="6447600" cy="60900"/>
          </a:xfrm>
          <a:prstGeom prst="roundRect">
            <a:avLst>
              <a:gd fmla="val 36279"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3"/>
          <p:cNvSpPr/>
          <p:nvPr/>
        </p:nvSpPr>
        <p:spPr>
          <a:xfrm>
            <a:off x="3796546" y="4370189"/>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9" name="Google Shape;199;p43"/>
          <p:cNvPicPr preferRelativeResize="0"/>
          <p:nvPr/>
        </p:nvPicPr>
        <p:blipFill rotWithShape="1">
          <a:blip r:embed="rId4">
            <a:alphaModFix/>
          </a:blip>
          <a:srcRect b="0" l="0" r="0" t="0"/>
          <a:stretch/>
        </p:blipFill>
        <p:spPr>
          <a:xfrm>
            <a:off x="3929182" y="4502825"/>
            <a:ext cx="176808" cy="176808"/>
          </a:xfrm>
          <a:prstGeom prst="rect">
            <a:avLst/>
          </a:prstGeom>
          <a:noFill/>
          <a:ln>
            <a:noFill/>
          </a:ln>
        </p:spPr>
      </p:pic>
      <p:sp>
        <p:nvSpPr>
          <p:cNvPr id="200" name="Google Shape;200;p43"/>
          <p:cNvSpPr/>
          <p:nvPr/>
        </p:nvSpPr>
        <p:spPr>
          <a:xfrm>
            <a:off x="956429" y="4959787"/>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1" i="0" lang="en-US" sz="1600" u="none" cap="none" strike="noStrike">
                <a:solidFill>
                  <a:srgbClr val="5B6071"/>
                </a:solidFill>
                <a:latin typeface="Fraunces"/>
                <a:ea typeface="Fraunces"/>
                <a:cs typeface="Fraunces"/>
                <a:sym typeface="Fraunces"/>
              </a:rPr>
              <a:t>Why It Matters</a:t>
            </a:r>
            <a:endParaRPr b="1" i="0" sz="1600" u="none" cap="none" strike="noStrike"/>
          </a:p>
        </p:txBody>
      </p:sp>
      <p:sp>
        <p:nvSpPr>
          <p:cNvPr id="201" name="Google Shape;201;p43"/>
          <p:cNvSpPr/>
          <p:nvPr/>
        </p:nvSpPr>
        <p:spPr>
          <a:xfrm>
            <a:off x="956425" y="5278529"/>
            <a:ext cx="6122400" cy="14712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500" u="none" cap="none" strike="noStrike">
                <a:solidFill>
                  <a:srgbClr val="5B6071"/>
                </a:solidFill>
                <a:latin typeface="Epilogue"/>
                <a:ea typeface="Epilogue"/>
                <a:cs typeface="Epilogue"/>
                <a:sym typeface="Epilogue"/>
              </a:rPr>
              <a:t>Retention drives subscription revenue and shapes brand perception, especially for a premium wearable where users expect ongoing value and personalization. Losing users not only impacts immediate revenue but also erodes brand trust and market position.</a:t>
            </a:r>
            <a:endParaRPr b="0" i="0" sz="1500" u="none" cap="none" strike="noStrike"/>
          </a:p>
        </p:txBody>
      </p:sp>
      <p:sp>
        <p:nvSpPr>
          <p:cNvPr id="202" name="Google Shape;202;p43"/>
          <p:cNvSpPr/>
          <p:nvPr/>
        </p:nvSpPr>
        <p:spPr>
          <a:xfrm>
            <a:off x="7388900" y="4591288"/>
            <a:ext cx="6447600" cy="1792800"/>
          </a:xfrm>
          <a:prstGeom prst="roundRect">
            <a:avLst>
              <a:gd fmla="val 4080"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3"/>
          <p:cNvSpPr/>
          <p:nvPr/>
        </p:nvSpPr>
        <p:spPr>
          <a:xfrm>
            <a:off x="7388900" y="4576048"/>
            <a:ext cx="6447600" cy="60900"/>
          </a:xfrm>
          <a:prstGeom prst="roundRect">
            <a:avLst>
              <a:gd fmla="val 36279"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3"/>
          <p:cNvSpPr/>
          <p:nvPr/>
        </p:nvSpPr>
        <p:spPr>
          <a:xfrm>
            <a:off x="10391656" y="4370189"/>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5" name="Google Shape;205;p43"/>
          <p:cNvPicPr preferRelativeResize="0"/>
          <p:nvPr/>
        </p:nvPicPr>
        <p:blipFill rotWithShape="1">
          <a:blip r:embed="rId5">
            <a:alphaModFix/>
          </a:blip>
          <a:srcRect b="0" l="0" r="0" t="0"/>
          <a:stretch/>
        </p:blipFill>
        <p:spPr>
          <a:xfrm>
            <a:off x="10524292" y="4502825"/>
            <a:ext cx="176808" cy="176808"/>
          </a:xfrm>
          <a:prstGeom prst="rect">
            <a:avLst/>
          </a:prstGeom>
          <a:noFill/>
          <a:ln>
            <a:noFill/>
          </a:ln>
        </p:spPr>
      </p:pic>
      <p:sp>
        <p:nvSpPr>
          <p:cNvPr id="206" name="Google Shape;206;p43"/>
          <p:cNvSpPr/>
          <p:nvPr/>
        </p:nvSpPr>
        <p:spPr>
          <a:xfrm>
            <a:off x="7551539" y="4959787"/>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1" i="0" lang="en-US" sz="1600" u="none" cap="none" strike="noStrike">
                <a:solidFill>
                  <a:srgbClr val="5B6071"/>
                </a:solidFill>
                <a:latin typeface="Fraunces"/>
                <a:ea typeface="Fraunces"/>
                <a:cs typeface="Fraunces"/>
                <a:sym typeface="Fraunces"/>
              </a:rPr>
              <a:t>Key Data Signals</a:t>
            </a:r>
            <a:endParaRPr b="1" i="0" sz="1600" u="none" cap="none" strike="noStrike"/>
          </a:p>
        </p:txBody>
      </p:sp>
      <p:sp>
        <p:nvSpPr>
          <p:cNvPr id="207" name="Google Shape;207;p43"/>
          <p:cNvSpPr/>
          <p:nvPr/>
        </p:nvSpPr>
        <p:spPr>
          <a:xfrm>
            <a:off x="7551539" y="5278517"/>
            <a:ext cx="6122400" cy="235800"/>
          </a:xfrm>
          <a:prstGeom prst="rect">
            <a:avLst/>
          </a:prstGeom>
          <a:noFill/>
          <a:ln>
            <a:noFill/>
          </a:ln>
        </p:spPr>
        <p:txBody>
          <a:bodyPr anchorCtr="0" anchor="t" bIns="0" lIns="0" spcFirstLastPara="1" rIns="0" wrap="square" tIns="0">
            <a:noAutofit/>
          </a:bodyPr>
          <a:lstStyle/>
          <a:p>
            <a:pPr indent="-365125" lvl="0" marL="342900" marR="0" rtl="0" algn="l">
              <a:lnSpc>
                <a:spcPct val="160869"/>
              </a:lnSpc>
              <a:spcBef>
                <a:spcPts val="0"/>
              </a:spcBef>
              <a:spcAft>
                <a:spcPts val="0"/>
              </a:spcAft>
              <a:buClr>
                <a:srgbClr val="5B6071"/>
              </a:buClr>
              <a:buSzPts val="1500"/>
              <a:buFont typeface="Epilogue"/>
              <a:buChar char="•"/>
            </a:pPr>
            <a:r>
              <a:rPr b="0" i="0" lang="en-US" sz="1500" u="none" cap="none" strike="noStrike">
                <a:solidFill>
                  <a:srgbClr val="5B6071"/>
                </a:solidFill>
                <a:latin typeface="Epilogue"/>
                <a:ea typeface="Epilogue"/>
                <a:cs typeface="Epilogue"/>
                <a:sym typeface="Epilogue"/>
              </a:rPr>
              <a:t>Behavioral trends like session frequency, duration, and changes in daily routines.</a:t>
            </a:r>
            <a:endParaRPr sz="1500">
              <a:solidFill>
                <a:srgbClr val="5B6071"/>
              </a:solidFill>
              <a:latin typeface="Epilogue"/>
              <a:ea typeface="Epilogue"/>
              <a:cs typeface="Epilogue"/>
              <a:sym typeface="Epilogue"/>
            </a:endParaRPr>
          </a:p>
          <a:p>
            <a:pPr indent="-365125" lvl="0" marL="342900" marR="0" rtl="0" algn="l">
              <a:lnSpc>
                <a:spcPct val="160869"/>
              </a:lnSpc>
              <a:spcBef>
                <a:spcPts val="0"/>
              </a:spcBef>
              <a:spcAft>
                <a:spcPts val="0"/>
              </a:spcAft>
              <a:buClr>
                <a:srgbClr val="5B6071"/>
              </a:buClr>
              <a:buSzPts val="1500"/>
              <a:buFont typeface="Epilogue"/>
              <a:buChar char="•"/>
            </a:pPr>
            <a:r>
              <a:rPr lang="en-US" sz="1500">
                <a:solidFill>
                  <a:srgbClr val="5B6071"/>
                </a:solidFill>
                <a:latin typeface="Epilogue"/>
                <a:ea typeface="Epilogue"/>
                <a:cs typeface="Epilogue"/>
                <a:sym typeface="Epilogue"/>
              </a:rPr>
              <a:t>Financial indicators including recurring monthly subscription status and tenure-based churn labels.</a:t>
            </a:r>
            <a:endParaRPr sz="1500">
              <a:solidFill>
                <a:srgbClr val="5B6071"/>
              </a:solidFill>
              <a:latin typeface="Epilogue"/>
              <a:ea typeface="Epilogue"/>
              <a:cs typeface="Epilogue"/>
              <a:sym typeface="Epilog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4"/>
          <p:cNvSpPr/>
          <p:nvPr/>
        </p:nvSpPr>
        <p:spPr>
          <a:xfrm>
            <a:off x="793790" y="644247"/>
            <a:ext cx="5387100" cy="6735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4200"/>
              <a:buFont typeface="Fraunces"/>
              <a:buNone/>
            </a:pPr>
            <a:r>
              <a:rPr b="0" i="0" lang="en-US" sz="4200" u="none" cap="none" strike="noStrike">
                <a:solidFill>
                  <a:srgbClr val="000000"/>
                </a:solidFill>
                <a:latin typeface="Fraunces"/>
                <a:ea typeface="Fraunces"/>
                <a:cs typeface="Fraunces"/>
                <a:sym typeface="Fraunces"/>
              </a:rPr>
              <a:t>Context &amp; Insights</a:t>
            </a:r>
            <a:endParaRPr b="0" i="0" sz="4200" u="none" cap="none" strike="noStrike"/>
          </a:p>
        </p:txBody>
      </p:sp>
      <p:sp>
        <p:nvSpPr>
          <p:cNvPr id="214" name="Google Shape;214;p44"/>
          <p:cNvSpPr/>
          <p:nvPr/>
        </p:nvSpPr>
        <p:spPr>
          <a:xfrm>
            <a:off x="793790" y="1748552"/>
            <a:ext cx="6413700" cy="2638200"/>
          </a:xfrm>
          <a:prstGeom prst="roundRect">
            <a:avLst>
              <a:gd fmla="val 1225" name="adj"/>
            </a:avLst>
          </a:prstGeom>
          <a:solidFill>
            <a:srgbClr val="FFFCFA"/>
          </a:solidFill>
          <a:ln cap="flat" cmpd="sng" w="30475">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4"/>
          <p:cNvSpPr/>
          <p:nvPr/>
        </p:nvSpPr>
        <p:spPr>
          <a:xfrm>
            <a:off x="824270" y="1779032"/>
            <a:ext cx="6352800" cy="6465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6" name="Google Shape;216;p44"/>
          <p:cNvPicPr preferRelativeResize="0"/>
          <p:nvPr/>
        </p:nvPicPr>
        <p:blipFill rotWithShape="1">
          <a:blip r:embed="rId3">
            <a:alphaModFix/>
          </a:blip>
          <a:srcRect b="0" l="0" r="0" t="0"/>
          <a:stretch/>
        </p:blipFill>
        <p:spPr>
          <a:xfrm>
            <a:off x="3839051" y="1940600"/>
            <a:ext cx="323136" cy="323136"/>
          </a:xfrm>
          <a:prstGeom prst="rect">
            <a:avLst/>
          </a:prstGeom>
          <a:noFill/>
          <a:ln>
            <a:noFill/>
          </a:ln>
        </p:spPr>
      </p:pic>
      <p:sp>
        <p:nvSpPr>
          <p:cNvPr id="217" name="Google Shape;217;p44"/>
          <p:cNvSpPr/>
          <p:nvPr/>
        </p:nvSpPr>
        <p:spPr>
          <a:xfrm>
            <a:off x="1039654" y="2640806"/>
            <a:ext cx="26937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5B6071"/>
              </a:buClr>
              <a:buSzPts val="2100"/>
              <a:buFont typeface="Fraunces"/>
              <a:buNone/>
            </a:pPr>
            <a:r>
              <a:rPr b="0" i="0" lang="en-US" sz="2100" u="none" cap="none" strike="noStrike">
                <a:solidFill>
                  <a:srgbClr val="5B6071"/>
                </a:solidFill>
                <a:latin typeface="Fraunces"/>
                <a:ea typeface="Fraunces"/>
                <a:cs typeface="Fraunces"/>
                <a:sym typeface="Fraunces"/>
              </a:rPr>
              <a:t>What We Know</a:t>
            </a:r>
            <a:endParaRPr b="0" i="0" sz="2100" u="none" cap="none" strike="noStrike"/>
          </a:p>
        </p:txBody>
      </p:sp>
      <p:sp>
        <p:nvSpPr>
          <p:cNvPr id="218" name="Google Shape;218;p44"/>
          <p:cNvSpPr/>
          <p:nvPr/>
        </p:nvSpPr>
        <p:spPr>
          <a:xfrm>
            <a:off x="1039654" y="3106579"/>
            <a:ext cx="5922000" cy="1034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5B6071"/>
              </a:buClr>
              <a:buSzPts val="1650"/>
              <a:buFont typeface="Epilogue"/>
              <a:buNone/>
            </a:pPr>
            <a:r>
              <a:rPr b="0" i="0" lang="en-US" sz="1650" u="none" cap="none" strike="noStrike">
                <a:solidFill>
                  <a:srgbClr val="5B6071"/>
                </a:solidFill>
                <a:latin typeface="Epilogue"/>
                <a:ea typeface="Epilogue"/>
                <a:cs typeface="Epilogue"/>
                <a:sym typeface="Epilogue"/>
              </a:rPr>
              <a:t>The first three months are highly volatile. Users remaining beyond this window are familiar with the platform and see clear product value.</a:t>
            </a:r>
            <a:endParaRPr b="0" i="0" sz="1650" u="none" cap="none" strike="noStrike"/>
          </a:p>
        </p:txBody>
      </p:sp>
      <p:sp>
        <p:nvSpPr>
          <p:cNvPr id="219" name="Google Shape;219;p44"/>
          <p:cNvSpPr/>
          <p:nvPr/>
        </p:nvSpPr>
        <p:spPr>
          <a:xfrm>
            <a:off x="7422833" y="1748552"/>
            <a:ext cx="6413700" cy="2638200"/>
          </a:xfrm>
          <a:prstGeom prst="roundRect">
            <a:avLst>
              <a:gd fmla="val 1225" name="adj"/>
            </a:avLst>
          </a:prstGeom>
          <a:solidFill>
            <a:srgbClr val="FFFCFA"/>
          </a:solidFill>
          <a:ln cap="flat" cmpd="sng" w="30475">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4"/>
          <p:cNvSpPr/>
          <p:nvPr/>
        </p:nvSpPr>
        <p:spPr>
          <a:xfrm>
            <a:off x="7453312" y="1779032"/>
            <a:ext cx="6352800" cy="6465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1" name="Google Shape;221;p44"/>
          <p:cNvPicPr preferRelativeResize="0"/>
          <p:nvPr/>
        </p:nvPicPr>
        <p:blipFill rotWithShape="1">
          <a:blip r:embed="rId4">
            <a:alphaModFix/>
          </a:blip>
          <a:srcRect b="0" l="0" r="0" t="0"/>
          <a:stretch/>
        </p:blipFill>
        <p:spPr>
          <a:xfrm>
            <a:off x="10468094" y="1940600"/>
            <a:ext cx="323136" cy="323136"/>
          </a:xfrm>
          <a:prstGeom prst="rect">
            <a:avLst/>
          </a:prstGeom>
          <a:noFill/>
          <a:ln>
            <a:noFill/>
          </a:ln>
        </p:spPr>
      </p:pic>
      <p:sp>
        <p:nvSpPr>
          <p:cNvPr id="222" name="Google Shape;222;p44"/>
          <p:cNvSpPr/>
          <p:nvPr/>
        </p:nvSpPr>
        <p:spPr>
          <a:xfrm>
            <a:off x="7668697" y="2640806"/>
            <a:ext cx="26937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5B6071"/>
              </a:buClr>
              <a:buSzPts val="2100"/>
              <a:buFont typeface="Fraunces"/>
              <a:buNone/>
            </a:pPr>
            <a:r>
              <a:rPr b="0" i="0" lang="en-US" sz="2100" u="none" cap="none" strike="noStrike">
                <a:solidFill>
                  <a:srgbClr val="5B6071"/>
                </a:solidFill>
                <a:latin typeface="Fraunces"/>
                <a:ea typeface="Fraunces"/>
                <a:cs typeface="Fraunces"/>
                <a:sym typeface="Fraunces"/>
              </a:rPr>
              <a:t>Assumptions</a:t>
            </a:r>
            <a:endParaRPr b="0" i="0" sz="2100" u="none" cap="none" strike="noStrike"/>
          </a:p>
        </p:txBody>
      </p:sp>
      <p:sp>
        <p:nvSpPr>
          <p:cNvPr id="223" name="Google Shape;223;p44"/>
          <p:cNvSpPr/>
          <p:nvPr/>
        </p:nvSpPr>
        <p:spPr>
          <a:xfrm>
            <a:off x="7668697" y="3106579"/>
            <a:ext cx="5922000" cy="1034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5B6071"/>
              </a:buClr>
              <a:buSzPts val="1650"/>
              <a:buFont typeface="Epilogue"/>
              <a:buNone/>
            </a:pPr>
            <a:r>
              <a:rPr b="0" i="0" lang="en-US" sz="1650" u="none" cap="none" strike="noStrike">
                <a:solidFill>
                  <a:srgbClr val="5B6071"/>
                </a:solidFill>
                <a:latin typeface="Epilogue"/>
                <a:ea typeface="Epilogue"/>
                <a:cs typeface="Epilogue"/>
                <a:sym typeface="Epilogue"/>
              </a:rPr>
              <a:t>Long-tenured users have established routines. Their disengagement reflects a meaningful drift, not typical onboarding noise.</a:t>
            </a:r>
            <a:endParaRPr b="0" i="0" sz="1650" u="none" cap="none" strike="noStrike"/>
          </a:p>
        </p:txBody>
      </p:sp>
      <p:sp>
        <p:nvSpPr>
          <p:cNvPr id="224" name="Google Shape;224;p44"/>
          <p:cNvSpPr/>
          <p:nvPr/>
        </p:nvSpPr>
        <p:spPr>
          <a:xfrm>
            <a:off x="793790" y="4602242"/>
            <a:ext cx="6413700" cy="2983200"/>
          </a:xfrm>
          <a:prstGeom prst="roundRect">
            <a:avLst>
              <a:gd fmla="val 1084" name="adj"/>
            </a:avLst>
          </a:prstGeom>
          <a:solidFill>
            <a:srgbClr val="FFFCFA"/>
          </a:solidFill>
          <a:ln cap="flat" cmpd="sng" w="30475">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4"/>
          <p:cNvSpPr/>
          <p:nvPr/>
        </p:nvSpPr>
        <p:spPr>
          <a:xfrm>
            <a:off x="824270" y="4632722"/>
            <a:ext cx="6352800" cy="6465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6" name="Google Shape;226;p44"/>
          <p:cNvPicPr preferRelativeResize="0"/>
          <p:nvPr/>
        </p:nvPicPr>
        <p:blipFill rotWithShape="1">
          <a:blip r:embed="rId5">
            <a:alphaModFix/>
          </a:blip>
          <a:srcRect b="0" l="0" r="0" t="0"/>
          <a:stretch/>
        </p:blipFill>
        <p:spPr>
          <a:xfrm>
            <a:off x="3839051" y="4794290"/>
            <a:ext cx="323136" cy="323136"/>
          </a:xfrm>
          <a:prstGeom prst="rect">
            <a:avLst/>
          </a:prstGeom>
          <a:noFill/>
          <a:ln>
            <a:noFill/>
          </a:ln>
        </p:spPr>
      </p:pic>
      <p:sp>
        <p:nvSpPr>
          <p:cNvPr id="227" name="Google Shape;227;p44"/>
          <p:cNvSpPr/>
          <p:nvPr/>
        </p:nvSpPr>
        <p:spPr>
          <a:xfrm>
            <a:off x="1039654" y="5494496"/>
            <a:ext cx="27867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5B6071"/>
              </a:buClr>
              <a:buSzPts val="2100"/>
              <a:buFont typeface="Fraunces"/>
              <a:buNone/>
            </a:pPr>
            <a:r>
              <a:rPr b="0" i="0" lang="en-US" sz="2100" u="none" cap="none" strike="noStrike">
                <a:solidFill>
                  <a:srgbClr val="5B6071"/>
                </a:solidFill>
                <a:latin typeface="Fraunces"/>
                <a:ea typeface="Fraunces"/>
                <a:cs typeface="Fraunces"/>
                <a:sym typeface="Fraunces"/>
              </a:rPr>
              <a:t>Validated Hypotheses</a:t>
            </a:r>
            <a:endParaRPr b="0" i="0" sz="2100" u="none" cap="none" strike="noStrike"/>
          </a:p>
        </p:txBody>
      </p:sp>
      <p:sp>
        <p:nvSpPr>
          <p:cNvPr id="228" name="Google Shape;228;p44"/>
          <p:cNvSpPr/>
          <p:nvPr/>
        </p:nvSpPr>
        <p:spPr>
          <a:xfrm>
            <a:off x="1039654" y="5960269"/>
            <a:ext cx="5922000" cy="1034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5B6071"/>
              </a:buClr>
              <a:buSzPts val="1650"/>
              <a:buFont typeface="Epilogue"/>
              <a:buNone/>
            </a:pPr>
            <a:r>
              <a:rPr b="0" i="0" lang="en-US" sz="1650" u="none" cap="none" strike="noStrike">
                <a:solidFill>
                  <a:srgbClr val="5B6071"/>
                </a:solidFill>
                <a:latin typeface="Epilogue"/>
                <a:ea typeface="Epilogue"/>
                <a:cs typeface="Epilogue"/>
                <a:sym typeface="Epilogue"/>
              </a:rPr>
              <a:t>Oura’s premium user base values personalization and responds positively to tailored experiences. This was confirmed by churn benchmarks and user feedback.</a:t>
            </a:r>
            <a:endParaRPr b="0" i="0" sz="1650" u="none" cap="none" strike="noStrike"/>
          </a:p>
        </p:txBody>
      </p:sp>
      <p:sp>
        <p:nvSpPr>
          <p:cNvPr id="229" name="Google Shape;229;p44"/>
          <p:cNvSpPr/>
          <p:nvPr/>
        </p:nvSpPr>
        <p:spPr>
          <a:xfrm>
            <a:off x="7422833" y="4602242"/>
            <a:ext cx="6413700" cy="2983200"/>
          </a:xfrm>
          <a:prstGeom prst="roundRect">
            <a:avLst>
              <a:gd fmla="val 1084" name="adj"/>
            </a:avLst>
          </a:prstGeom>
          <a:solidFill>
            <a:srgbClr val="FFFCFA"/>
          </a:solidFill>
          <a:ln cap="flat" cmpd="sng" w="30475">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4"/>
          <p:cNvSpPr/>
          <p:nvPr/>
        </p:nvSpPr>
        <p:spPr>
          <a:xfrm>
            <a:off x="7453312" y="4632722"/>
            <a:ext cx="6352800" cy="6465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1" name="Google Shape;231;p44"/>
          <p:cNvPicPr preferRelativeResize="0"/>
          <p:nvPr/>
        </p:nvPicPr>
        <p:blipFill rotWithShape="1">
          <a:blip r:embed="rId6">
            <a:alphaModFix/>
          </a:blip>
          <a:srcRect b="0" l="0" r="0" t="0"/>
          <a:stretch/>
        </p:blipFill>
        <p:spPr>
          <a:xfrm>
            <a:off x="10468094" y="4794290"/>
            <a:ext cx="323136" cy="323136"/>
          </a:xfrm>
          <a:prstGeom prst="rect">
            <a:avLst/>
          </a:prstGeom>
          <a:noFill/>
          <a:ln>
            <a:noFill/>
          </a:ln>
        </p:spPr>
      </p:pic>
      <p:sp>
        <p:nvSpPr>
          <p:cNvPr id="232" name="Google Shape;232;p44"/>
          <p:cNvSpPr/>
          <p:nvPr/>
        </p:nvSpPr>
        <p:spPr>
          <a:xfrm>
            <a:off x="7668697" y="5494496"/>
            <a:ext cx="28659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5B6071"/>
              </a:buClr>
              <a:buSzPts val="2100"/>
              <a:buFont typeface="Fraunces"/>
              <a:buNone/>
            </a:pPr>
            <a:r>
              <a:rPr b="0" i="0" lang="en-US" sz="2100" u="none" cap="none" strike="noStrike">
                <a:solidFill>
                  <a:srgbClr val="5B6071"/>
                </a:solidFill>
                <a:latin typeface="Fraunces"/>
                <a:ea typeface="Fraunces"/>
                <a:cs typeface="Fraunces"/>
                <a:sym typeface="Fraunces"/>
              </a:rPr>
              <a:t>Insights &amp; Constraints</a:t>
            </a:r>
            <a:endParaRPr b="0" i="0" sz="2100" u="none" cap="none" strike="noStrike"/>
          </a:p>
        </p:txBody>
      </p:sp>
      <p:sp>
        <p:nvSpPr>
          <p:cNvPr id="233" name="Google Shape;233;p44"/>
          <p:cNvSpPr/>
          <p:nvPr/>
        </p:nvSpPr>
        <p:spPr>
          <a:xfrm>
            <a:off x="7668697" y="5960269"/>
            <a:ext cx="5922000" cy="137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5B6071"/>
              </a:buClr>
              <a:buSzPts val="1650"/>
              <a:buFont typeface="Epilogue"/>
              <a:buNone/>
            </a:pPr>
            <a:r>
              <a:rPr b="0" i="0" lang="en-US" sz="1650" u="none" cap="none" strike="noStrike">
                <a:solidFill>
                  <a:srgbClr val="5B6071"/>
                </a:solidFill>
                <a:latin typeface="Epilogue"/>
                <a:ea typeface="Epilogue"/>
                <a:cs typeface="Epilogue"/>
                <a:sym typeface="Epilogue"/>
              </a:rPr>
              <a:t>Personalized, timely communication is key to reducing disengagement. We approximated Oura-specific behavioral data by merging demographic patterns due to public dataset limitations.</a:t>
            </a:r>
            <a:endParaRPr b="0" i="0" sz="16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5"/>
          <p:cNvSpPr/>
          <p:nvPr/>
        </p:nvSpPr>
        <p:spPr>
          <a:xfrm>
            <a:off x="793790" y="678299"/>
            <a:ext cx="6316200" cy="4608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Stakeholders &amp; Projected Outcomes</a:t>
            </a:r>
            <a:endParaRPr b="0" i="0" sz="2900" u="none" cap="none" strike="noStrike"/>
          </a:p>
        </p:txBody>
      </p:sp>
      <p:sp>
        <p:nvSpPr>
          <p:cNvPr id="240" name="Google Shape;240;p45"/>
          <p:cNvSpPr/>
          <p:nvPr/>
        </p:nvSpPr>
        <p:spPr>
          <a:xfrm>
            <a:off x="793790" y="1433870"/>
            <a:ext cx="13042800" cy="589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5B6071"/>
              </a:buClr>
              <a:buSzPts val="1450"/>
              <a:buFont typeface="Epilogue"/>
              <a:buNone/>
            </a:pPr>
            <a:r>
              <a:rPr b="0" i="0" lang="en-US" sz="1450" u="none" cap="none" strike="noStrike">
                <a:solidFill>
                  <a:srgbClr val="5B6071"/>
                </a:solidFill>
                <a:latin typeface="Epilogue"/>
                <a:ea typeface="Epilogue"/>
                <a:cs typeface="Epilogue"/>
                <a:sym typeface="Epilogue"/>
              </a:rPr>
              <a:t>By developing a dashboard that pinpoints which cohorts are most responsive to the personalized three-month highlight reel, </a:t>
            </a:r>
            <a:endParaRPr b="0" i="0" sz="1450" u="none" cap="none" strike="noStrike">
              <a:solidFill>
                <a:srgbClr val="5B6071"/>
              </a:solidFill>
              <a:latin typeface="Epilogue"/>
              <a:ea typeface="Epilogue"/>
              <a:cs typeface="Epilogue"/>
              <a:sym typeface="Epilogue"/>
            </a:endParaRPr>
          </a:p>
          <a:p>
            <a:pPr indent="0" lvl="0" marL="0" marR="0" rtl="0" algn="l">
              <a:lnSpc>
                <a:spcPct val="158620"/>
              </a:lnSpc>
              <a:spcBef>
                <a:spcPts val="0"/>
              </a:spcBef>
              <a:spcAft>
                <a:spcPts val="0"/>
              </a:spcAft>
              <a:buClr>
                <a:srgbClr val="5B6071"/>
              </a:buClr>
              <a:buSzPts val="1450"/>
              <a:buFont typeface="Epilogue"/>
              <a:buNone/>
            </a:pPr>
            <a:r>
              <a:rPr b="1" i="0" lang="en-US" sz="1450" u="none" cap="none" strike="noStrike">
                <a:solidFill>
                  <a:srgbClr val="5B6071"/>
                </a:solidFill>
                <a:latin typeface="Epilogue"/>
                <a:ea typeface="Epilogue"/>
                <a:cs typeface="Epilogue"/>
                <a:sym typeface="Epilogue"/>
              </a:rPr>
              <a:t>Marketing and Product teams</a:t>
            </a:r>
            <a:r>
              <a:rPr b="0" i="0" lang="en-US" sz="1450" u="none" cap="none" strike="noStrike">
                <a:solidFill>
                  <a:srgbClr val="5B6071"/>
                </a:solidFill>
                <a:latin typeface="Epilogue"/>
                <a:ea typeface="Epilogue"/>
                <a:cs typeface="Epilogue"/>
                <a:sym typeface="Epilogue"/>
              </a:rPr>
              <a:t> will gain a clear foundation for expanding this strategy and increasing long-term retention and engagement.</a:t>
            </a:r>
            <a:endParaRPr b="0" i="0" sz="1450" u="none" cap="none" strike="noStrike"/>
          </a:p>
        </p:txBody>
      </p:sp>
      <p:sp>
        <p:nvSpPr>
          <p:cNvPr id="241" name="Google Shape;241;p45"/>
          <p:cNvSpPr/>
          <p:nvPr/>
        </p:nvSpPr>
        <p:spPr>
          <a:xfrm>
            <a:off x="793790" y="2387284"/>
            <a:ext cx="13042800" cy="589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5B6071"/>
              </a:buClr>
              <a:buSzPts val="1450"/>
              <a:buFont typeface="Epilogue"/>
              <a:buNone/>
            </a:pPr>
            <a:r>
              <a:rPr b="0" i="0" lang="en-US" sz="1450" u="none" cap="none" strike="noStrike">
                <a:solidFill>
                  <a:srgbClr val="5B6071"/>
                </a:solidFill>
                <a:latin typeface="Epilogue"/>
                <a:ea typeface="Epilogue"/>
                <a:cs typeface="Epilogue"/>
                <a:sym typeface="Epilogue"/>
              </a:rPr>
              <a:t>They will be able to test </a:t>
            </a:r>
            <a:r>
              <a:rPr b="1" i="0" lang="en-US" sz="1450" u="none" cap="none" strike="noStrike">
                <a:solidFill>
                  <a:srgbClr val="5B6071"/>
                </a:solidFill>
                <a:latin typeface="Epilogue"/>
                <a:ea typeface="Epilogue"/>
                <a:cs typeface="Epilogue"/>
                <a:sym typeface="Epilogue"/>
              </a:rPr>
              <a:t>additional touchpoints</a:t>
            </a:r>
            <a:r>
              <a:rPr b="0" i="0" lang="en-US" sz="1450" u="none" cap="none" strike="noStrike">
                <a:solidFill>
                  <a:srgbClr val="5B6071"/>
                </a:solidFill>
                <a:latin typeface="Epilogue"/>
                <a:ea typeface="Epilogue"/>
                <a:cs typeface="Epilogue"/>
                <a:sym typeface="Epilogue"/>
              </a:rPr>
              <a:t> like </a:t>
            </a:r>
            <a:r>
              <a:rPr b="1" i="0" lang="en-US" sz="1450" u="none" cap="none" strike="noStrike">
                <a:solidFill>
                  <a:srgbClr val="5B6071"/>
                </a:solidFill>
                <a:latin typeface="Epilogue"/>
                <a:ea typeface="Epilogue"/>
                <a:cs typeface="Epilogue"/>
                <a:sym typeface="Epilogue"/>
              </a:rPr>
              <a:t>six-month, nine-month, and annual recaps</a:t>
            </a:r>
            <a:r>
              <a:rPr b="0" i="0" lang="en-US" sz="1450" u="none" cap="none" strike="noStrike">
                <a:solidFill>
                  <a:srgbClr val="5B6071"/>
                </a:solidFill>
                <a:latin typeface="Epilogue"/>
                <a:ea typeface="Epilogue"/>
                <a:cs typeface="Epilogue"/>
                <a:sym typeface="Epilogue"/>
              </a:rPr>
              <a:t>, compare responsiveness across activity personas, and refine personalization based on which groups engage most. </a:t>
            </a:r>
            <a:endParaRPr b="0" i="0" sz="1450" u="none" cap="none" strike="noStrike">
              <a:solidFill>
                <a:srgbClr val="5B6071"/>
              </a:solidFill>
              <a:latin typeface="Epilogue"/>
              <a:ea typeface="Epilogue"/>
              <a:cs typeface="Epilogue"/>
              <a:sym typeface="Epilogue"/>
            </a:endParaRPr>
          </a:p>
          <a:p>
            <a:pPr indent="0" lvl="0" marL="0" marR="0" rtl="0" algn="l">
              <a:lnSpc>
                <a:spcPct val="158620"/>
              </a:lnSpc>
              <a:spcBef>
                <a:spcPts val="0"/>
              </a:spcBef>
              <a:spcAft>
                <a:spcPts val="0"/>
              </a:spcAft>
              <a:buClr>
                <a:srgbClr val="5B6071"/>
              </a:buClr>
              <a:buSzPts val="1450"/>
              <a:buFont typeface="Epilogue"/>
              <a:buNone/>
            </a:pPr>
            <a:r>
              <a:t/>
            </a:r>
            <a:endParaRPr sz="1450">
              <a:solidFill>
                <a:srgbClr val="5B6071"/>
              </a:solidFill>
              <a:latin typeface="Epilogue"/>
              <a:ea typeface="Epilogue"/>
              <a:cs typeface="Epilogue"/>
              <a:sym typeface="Epilogue"/>
            </a:endParaRPr>
          </a:p>
          <a:p>
            <a:pPr indent="0" lvl="0" marL="0" marR="0" rtl="0" algn="l">
              <a:lnSpc>
                <a:spcPct val="158620"/>
              </a:lnSpc>
              <a:spcBef>
                <a:spcPts val="0"/>
              </a:spcBef>
              <a:spcAft>
                <a:spcPts val="0"/>
              </a:spcAft>
              <a:buClr>
                <a:srgbClr val="5B6071"/>
              </a:buClr>
              <a:buSzPts val="1450"/>
              <a:buFont typeface="Epilogue"/>
              <a:buNone/>
            </a:pPr>
            <a:r>
              <a:t/>
            </a:r>
            <a:endParaRPr sz="1450">
              <a:solidFill>
                <a:srgbClr val="5B6071"/>
              </a:solidFill>
              <a:latin typeface="Epilogue"/>
              <a:ea typeface="Epilogue"/>
              <a:cs typeface="Epilogue"/>
              <a:sym typeface="Epilogue"/>
            </a:endParaRPr>
          </a:p>
        </p:txBody>
      </p:sp>
      <p:sp>
        <p:nvSpPr>
          <p:cNvPr id="242" name="Google Shape;242;p45"/>
          <p:cNvSpPr/>
          <p:nvPr/>
        </p:nvSpPr>
        <p:spPr>
          <a:xfrm>
            <a:off x="793790" y="3340698"/>
            <a:ext cx="13042800" cy="589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5B6071"/>
              </a:buClr>
              <a:buSzPts val="1450"/>
              <a:buFont typeface="Epilogue"/>
              <a:buNone/>
            </a:pPr>
            <a:r>
              <a:rPr b="1" i="0" lang="en-US" sz="1450" u="none" cap="none" strike="noStrike">
                <a:solidFill>
                  <a:srgbClr val="5B6071"/>
                </a:solidFill>
                <a:latin typeface="Epilogue"/>
                <a:ea typeface="Epilogue"/>
                <a:cs typeface="Epilogue"/>
                <a:sym typeface="Epilogue"/>
              </a:rPr>
              <a:t>Early feedback suggests meaningful differences between personas</a:t>
            </a:r>
            <a:r>
              <a:rPr b="0" i="0" lang="en-US" sz="1450" u="none" cap="none" strike="noStrike">
                <a:solidFill>
                  <a:srgbClr val="5B6071"/>
                </a:solidFill>
                <a:latin typeface="Epilogue"/>
                <a:ea typeface="Epilogue"/>
                <a:cs typeface="Epilogue"/>
                <a:sym typeface="Epilogue"/>
              </a:rPr>
              <a:t>, such as runners versus cyclists, underscoring that Oura’s customer base contains distinct behavioral profiles that can be activated through tailored engagement.</a:t>
            </a:r>
            <a:endParaRPr b="0" i="0" sz="1450" u="none" cap="none" strike="noStrike"/>
          </a:p>
        </p:txBody>
      </p:sp>
      <p:sp>
        <p:nvSpPr>
          <p:cNvPr id="243" name="Google Shape;243;p45"/>
          <p:cNvSpPr/>
          <p:nvPr/>
        </p:nvSpPr>
        <p:spPr>
          <a:xfrm>
            <a:off x="793790" y="3700224"/>
            <a:ext cx="13042800" cy="2949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SzPts val="1450"/>
              <a:buFont typeface="Arial"/>
              <a:buNone/>
            </a:pPr>
            <a:r>
              <a:t/>
            </a:r>
            <a:endParaRPr b="0" i="0" sz="1450" u="none" cap="none" strike="noStrike"/>
          </a:p>
        </p:txBody>
      </p:sp>
      <p:pic>
        <p:nvPicPr>
          <p:cNvPr descr="preencoded.png" id="244" name="Google Shape;244;p45"/>
          <p:cNvPicPr preferRelativeResize="0"/>
          <p:nvPr/>
        </p:nvPicPr>
        <p:blipFill rotWithShape="1">
          <a:blip r:embed="rId3">
            <a:alphaModFix/>
          </a:blip>
          <a:srcRect b="0" l="0" r="0" t="0"/>
          <a:stretch/>
        </p:blipFill>
        <p:spPr>
          <a:xfrm>
            <a:off x="1347311" y="4326731"/>
            <a:ext cx="1883926" cy="1883926"/>
          </a:xfrm>
          <a:prstGeom prst="rect">
            <a:avLst/>
          </a:prstGeom>
          <a:noFill/>
          <a:ln>
            <a:noFill/>
          </a:ln>
        </p:spPr>
      </p:pic>
      <p:sp>
        <p:nvSpPr>
          <p:cNvPr id="245" name="Google Shape;245;p45"/>
          <p:cNvSpPr/>
          <p:nvPr/>
        </p:nvSpPr>
        <p:spPr>
          <a:xfrm>
            <a:off x="1367790" y="6376511"/>
            <a:ext cx="1842900" cy="230400"/>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Alyssa DiMaria </a:t>
            </a:r>
            <a:endParaRPr b="0" i="0" sz="1450" u="none" cap="none" strike="noStrike"/>
          </a:p>
        </p:txBody>
      </p:sp>
      <p:sp>
        <p:nvSpPr>
          <p:cNvPr id="246" name="Google Shape;246;p45"/>
          <p:cNvSpPr/>
          <p:nvPr/>
        </p:nvSpPr>
        <p:spPr>
          <a:xfrm>
            <a:off x="793790" y="6754297"/>
            <a:ext cx="2991000" cy="235800"/>
          </a:xfrm>
          <a:prstGeom prst="rect">
            <a:avLst/>
          </a:prstGeom>
          <a:noFill/>
          <a:ln>
            <a:noFill/>
          </a:ln>
        </p:spPr>
        <p:txBody>
          <a:bodyPr anchorCtr="0" anchor="t" bIns="0" lIns="0" spcFirstLastPara="1" rIns="0" wrap="square" tIns="0">
            <a:noAutofit/>
          </a:bodyPr>
          <a:lstStyle/>
          <a:p>
            <a:pPr indent="0" lvl="0" marL="0" marR="0" rtl="0" algn="ctr">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Head of Lifecycle Marketing</a:t>
            </a:r>
            <a:endParaRPr b="0" i="0" sz="1150" u="none" cap="none" strike="noStrike"/>
          </a:p>
        </p:txBody>
      </p:sp>
      <p:pic>
        <p:nvPicPr>
          <p:cNvPr descr="preencoded.png" id="247" name="Google Shape;247;p45"/>
          <p:cNvPicPr preferRelativeResize="0"/>
          <p:nvPr/>
        </p:nvPicPr>
        <p:blipFill rotWithShape="1">
          <a:blip r:embed="rId4">
            <a:alphaModFix/>
          </a:blip>
          <a:srcRect b="0" l="0" r="0" t="0"/>
          <a:stretch/>
        </p:blipFill>
        <p:spPr>
          <a:xfrm>
            <a:off x="4675346" y="4326731"/>
            <a:ext cx="1944052" cy="1944052"/>
          </a:xfrm>
          <a:prstGeom prst="rect">
            <a:avLst/>
          </a:prstGeom>
          <a:noFill/>
          <a:ln>
            <a:noFill/>
          </a:ln>
        </p:spPr>
      </p:pic>
      <p:sp>
        <p:nvSpPr>
          <p:cNvPr id="248" name="Google Shape;248;p45"/>
          <p:cNvSpPr/>
          <p:nvPr/>
        </p:nvSpPr>
        <p:spPr>
          <a:xfrm>
            <a:off x="4725948" y="6436638"/>
            <a:ext cx="1842900" cy="230400"/>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Brynn Harrington</a:t>
            </a:r>
            <a:endParaRPr b="0" i="0" sz="1450" u="none" cap="none" strike="noStrike"/>
          </a:p>
        </p:txBody>
      </p:sp>
      <p:sp>
        <p:nvSpPr>
          <p:cNvPr id="249" name="Google Shape;249;p45"/>
          <p:cNvSpPr/>
          <p:nvPr/>
        </p:nvSpPr>
        <p:spPr>
          <a:xfrm>
            <a:off x="4151948" y="6814423"/>
            <a:ext cx="2991000" cy="235800"/>
          </a:xfrm>
          <a:prstGeom prst="rect">
            <a:avLst/>
          </a:prstGeom>
          <a:noFill/>
          <a:ln>
            <a:noFill/>
          </a:ln>
        </p:spPr>
        <p:txBody>
          <a:bodyPr anchorCtr="0" anchor="t" bIns="0" lIns="0" spcFirstLastPara="1" rIns="0" wrap="square" tIns="0">
            <a:noAutofit/>
          </a:bodyPr>
          <a:lstStyle/>
          <a:p>
            <a:pPr indent="0" lvl="0" marL="0" marR="0" rtl="0" algn="ctr">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Product Marketing Leader</a:t>
            </a:r>
            <a:endParaRPr b="0" i="0" sz="1150" u="none" cap="none" strike="noStrike"/>
          </a:p>
        </p:txBody>
      </p:sp>
      <p:sp>
        <p:nvSpPr>
          <p:cNvPr id="250" name="Google Shape;250;p45"/>
          <p:cNvSpPr/>
          <p:nvPr/>
        </p:nvSpPr>
        <p:spPr>
          <a:xfrm>
            <a:off x="4151948" y="7182803"/>
            <a:ext cx="29910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SzPts val="1150"/>
              <a:buFont typeface="Arial"/>
              <a:buNone/>
            </a:pPr>
            <a:r>
              <a:t/>
            </a:r>
            <a:endParaRPr b="0" i="0" sz="1150" u="none" cap="none" strike="noStrike"/>
          </a:p>
        </p:txBody>
      </p:sp>
      <p:pic>
        <p:nvPicPr>
          <p:cNvPr descr="preencoded.png" id="251" name="Google Shape;251;p45"/>
          <p:cNvPicPr preferRelativeResize="0"/>
          <p:nvPr/>
        </p:nvPicPr>
        <p:blipFill rotWithShape="1">
          <a:blip r:embed="rId5">
            <a:alphaModFix/>
          </a:blip>
          <a:srcRect b="0" l="0" r="0" t="0"/>
          <a:stretch/>
        </p:blipFill>
        <p:spPr>
          <a:xfrm>
            <a:off x="8053387" y="4326731"/>
            <a:ext cx="1904405" cy="1904405"/>
          </a:xfrm>
          <a:prstGeom prst="rect">
            <a:avLst/>
          </a:prstGeom>
          <a:noFill/>
          <a:ln>
            <a:noFill/>
          </a:ln>
        </p:spPr>
      </p:pic>
      <p:sp>
        <p:nvSpPr>
          <p:cNvPr id="252" name="Google Shape;252;p45"/>
          <p:cNvSpPr/>
          <p:nvPr/>
        </p:nvSpPr>
        <p:spPr>
          <a:xfrm>
            <a:off x="8084106" y="6396990"/>
            <a:ext cx="1842900" cy="230400"/>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Verneri Jaamuru</a:t>
            </a:r>
            <a:endParaRPr b="0" i="0" sz="1450" u="none" cap="none" strike="noStrike"/>
          </a:p>
        </p:txBody>
      </p:sp>
      <p:sp>
        <p:nvSpPr>
          <p:cNvPr id="253" name="Google Shape;253;p45"/>
          <p:cNvSpPr/>
          <p:nvPr/>
        </p:nvSpPr>
        <p:spPr>
          <a:xfrm>
            <a:off x="7510105" y="6774775"/>
            <a:ext cx="2991000" cy="235800"/>
          </a:xfrm>
          <a:prstGeom prst="rect">
            <a:avLst/>
          </a:prstGeom>
          <a:noFill/>
          <a:ln>
            <a:noFill/>
          </a:ln>
        </p:spPr>
        <p:txBody>
          <a:bodyPr anchorCtr="0" anchor="t" bIns="0" lIns="0" spcFirstLastPara="1" rIns="0" wrap="square" tIns="0">
            <a:noAutofit/>
          </a:bodyPr>
          <a:lstStyle/>
          <a:p>
            <a:pPr indent="0" lvl="0" marL="0" marR="0" rtl="0" algn="ctr">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Senior Product Marketing</a:t>
            </a:r>
            <a:endParaRPr b="0" i="0" sz="1150" u="none" cap="none" strike="noStrike"/>
          </a:p>
        </p:txBody>
      </p:sp>
      <p:pic>
        <p:nvPicPr>
          <p:cNvPr descr="preencoded.png" id="254" name="Google Shape;254;p45"/>
          <p:cNvPicPr preferRelativeResize="0"/>
          <p:nvPr/>
        </p:nvPicPr>
        <p:blipFill rotWithShape="1">
          <a:blip r:embed="rId6">
            <a:alphaModFix/>
          </a:blip>
          <a:srcRect b="0" l="0" r="0" t="0"/>
          <a:stretch/>
        </p:blipFill>
        <p:spPr>
          <a:xfrm>
            <a:off x="11391662" y="4326731"/>
            <a:ext cx="1944052" cy="1944052"/>
          </a:xfrm>
          <a:prstGeom prst="rect">
            <a:avLst/>
          </a:prstGeom>
          <a:noFill/>
          <a:ln>
            <a:noFill/>
          </a:ln>
        </p:spPr>
      </p:pic>
      <p:sp>
        <p:nvSpPr>
          <p:cNvPr id="255" name="Google Shape;255;p45"/>
          <p:cNvSpPr/>
          <p:nvPr/>
        </p:nvSpPr>
        <p:spPr>
          <a:xfrm>
            <a:off x="11442263" y="6436638"/>
            <a:ext cx="1842900" cy="230400"/>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Yvonne Kim </a:t>
            </a:r>
            <a:endParaRPr b="0" i="0" sz="1450" u="none" cap="none" strike="noStrike"/>
          </a:p>
        </p:txBody>
      </p:sp>
      <p:sp>
        <p:nvSpPr>
          <p:cNvPr id="256" name="Google Shape;256;p45"/>
          <p:cNvSpPr/>
          <p:nvPr/>
        </p:nvSpPr>
        <p:spPr>
          <a:xfrm>
            <a:off x="10868263" y="6814423"/>
            <a:ext cx="2991000" cy="235800"/>
          </a:xfrm>
          <a:prstGeom prst="rect">
            <a:avLst/>
          </a:prstGeom>
          <a:noFill/>
          <a:ln>
            <a:noFill/>
          </a:ln>
        </p:spPr>
        <p:txBody>
          <a:bodyPr anchorCtr="0" anchor="t" bIns="0" lIns="0" spcFirstLastPara="1" rIns="0" wrap="square" tIns="0">
            <a:noAutofit/>
          </a:bodyPr>
          <a:lstStyle/>
          <a:p>
            <a:pPr indent="0" lvl="0" marL="0" marR="0" rtl="0" algn="ctr">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VP of Product</a:t>
            </a:r>
            <a:endParaRPr b="0" i="0" sz="11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preencoded.png" id="262" name="Google Shape;262;p4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63" name="Google Shape;263;p46"/>
          <p:cNvSpPr/>
          <p:nvPr/>
        </p:nvSpPr>
        <p:spPr>
          <a:xfrm>
            <a:off x="6280190" y="3045976"/>
            <a:ext cx="571511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Fraunces"/>
              <a:buNone/>
            </a:pPr>
            <a:r>
              <a:rPr b="0" i="0" lang="en-US" sz="4450" u="none" cap="none" strike="noStrike">
                <a:solidFill>
                  <a:srgbClr val="000000"/>
                </a:solidFill>
                <a:latin typeface="Fraunces"/>
                <a:ea typeface="Fraunces"/>
                <a:cs typeface="Fraunces"/>
                <a:sym typeface="Fraunces"/>
              </a:rPr>
              <a:t>Notification Example</a:t>
            </a:r>
            <a:endParaRPr b="0" i="0" sz="4450" u="none" cap="none" strike="noStrike"/>
          </a:p>
        </p:txBody>
      </p:sp>
      <p:sp>
        <p:nvSpPr>
          <p:cNvPr id="264" name="Google Shape;264;p46"/>
          <p:cNvSpPr/>
          <p:nvPr/>
        </p:nvSpPr>
        <p:spPr>
          <a:xfrm>
            <a:off x="6280190" y="4094917"/>
            <a:ext cx="75564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A personalized 90-day milestone message that celebrates progress, summarizes key trends, and encourages users to explore insights based on their newly established baseline.</a:t>
            </a:r>
            <a:endParaRPr b="0" i="0" sz="17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p:nvPr/>
        </p:nvSpPr>
        <p:spPr>
          <a:xfrm>
            <a:off x="793790" y="788432"/>
            <a:ext cx="4556879" cy="460772"/>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Data Sources </a:t>
            </a:r>
            <a:endParaRPr b="0" i="0" sz="2900" u="none" cap="none" strike="noStrike"/>
          </a:p>
        </p:txBody>
      </p:sp>
      <p:sp>
        <p:nvSpPr>
          <p:cNvPr id="271" name="Google Shape;271;p47"/>
          <p:cNvSpPr/>
          <p:nvPr/>
        </p:nvSpPr>
        <p:spPr>
          <a:xfrm>
            <a:off x="793790" y="1617702"/>
            <a:ext cx="3292673" cy="276344"/>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Synthetic Dataset Construction</a:t>
            </a:r>
            <a:endParaRPr b="0" i="0" sz="1700" u="none" cap="none" strike="noStrike"/>
          </a:p>
        </p:txBody>
      </p:sp>
      <p:sp>
        <p:nvSpPr>
          <p:cNvPr id="272" name="Google Shape;272;p47"/>
          <p:cNvSpPr/>
          <p:nvPr/>
        </p:nvSpPr>
        <p:spPr>
          <a:xfrm>
            <a:off x="793790" y="2041446"/>
            <a:ext cx="6341626" cy="70723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We built a comprehensive synthetic fitness dataset by combining validated patterns from multiple real-world sources including Gym Churn datasets, Endomondo activity logs, and Customer Churn behavioral data.</a:t>
            </a:r>
            <a:endParaRPr b="0" i="0" sz="1150" u="none" cap="none" strike="noStrike"/>
          </a:p>
        </p:txBody>
      </p:sp>
      <p:sp>
        <p:nvSpPr>
          <p:cNvPr id="273" name="Google Shape;273;p47"/>
          <p:cNvSpPr/>
          <p:nvPr/>
        </p:nvSpPr>
        <p:spPr>
          <a:xfrm>
            <a:off x="793790" y="2881313"/>
            <a:ext cx="6341626" cy="70723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The dataset was carefully calibrated to reflect authentic user patterns across activity types, with distinct behaviors for running versus walking, streak maintenance, and realistic inactivity gaps.</a:t>
            </a:r>
            <a:endParaRPr b="0" i="0" sz="1150" u="none" cap="none" strike="noStrike"/>
          </a:p>
        </p:txBody>
      </p:sp>
      <p:pic>
        <p:nvPicPr>
          <p:cNvPr descr="preencoded.png" id="274" name="Google Shape;274;p47"/>
          <p:cNvPicPr preferRelativeResize="0"/>
          <p:nvPr/>
        </p:nvPicPr>
        <p:blipFill rotWithShape="1">
          <a:blip r:embed="rId3">
            <a:alphaModFix/>
          </a:blip>
          <a:srcRect b="0" l="0" r="0" t="0"/>
          <a:stretch/>
        </p:blipFill>
        <p:spPr>
          <a:xfrm>
            <a:off x="9595650" y="0"/>
            <a:ext cx="5034749" cy="8138201"/>
          </a:xfrm>
          <a:prstGeom prst="rect">
            <a:avLst/>
          </a:prstGeom>
          <a:noFill/>
          <a:ln>
            <a:noFill/>
          </a:ln>
        </p:spPr>
      </p:pic>
      <p:sp>
        <p:nvSpPr>
          <p:cNvPr id="275" name="Google Shape;275;p47"/>
          <p:cNvSpPr/>
          <p:nvPr/>
        </p:nvSpPr>
        <p:spPr>
          <a:xfrm>
            <a:off x="571540" y="4280059"/>
            <a:ext cx="4249200" cy="1351200"/>
          </a:xfrm>
          <a:prstGeom prst="roundRect">
            <a:avLst>
              <a:gd fmla="val 4583"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7"/>
          <p:cNvSpPr/>
          <p:nvPr/>
        </p:nvSpPr>
        <p:spPr>
          <a:xfrm>
            <a:off x="734179" y="4442698"/>
            <a:ext cx="20193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Distribution Validation</a:t>
            </a:r>
            <a:endParaRPr b="0" i="0" sz="1450" u="none" cap="none" strike="noStrike"/>
          </a:p>
        </p:txBody>
      </p:sp>
      <p:sp>
        <p:nvSpPr>
          <p:cNvPr id="277" name="Google Shape;277;p47"/>
          <p:cNvSpPr/>
          <p:nvPr/>
        </p:nvSpPr>
        <p:spPr>
          <a:xfrm>
            <a:off x="734179" y="4761428"/>
            <a:ext cx="3924000" cy="7071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All distributions were validated against real-world churn and wearable device datasets to ensure realistic behavioral patterns</a:t>
            </a:r>
            <a:endParaRPr b="0" i="0" sz="1150" u="none" cap="none" strike="noStrike"/>
          </a:p>
        </p:txBody>
      </p:sp>
      <p:sp>
        <p:nvSpPr>
          <p:cNvPr id="278" name="Google Shape;278;p47"/>
          <p:cNvSpPr/>
          <p:nvPr/>
        </p:nvSpPr>
        <p:spPr>
          <a:xfrm>
            <a:off x="571555" y="5931059"/>
            <a:ext cx="4249200" cy="1351200"/>
          </a:xfrm>
          <a:prstGeom prst="roundRect">
            <a:avLst>
              <a:gd fmla="val 4583"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7"/>
          <p:cNvSpPr/>
          <p:nvPr/>
        </p:nvSpPr>
        <p:spPr>
          <a:xfrm>
            <a:off x="734194" y="6093698"/>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Correlation Analysis</a:t>
            </a:r>
            <a:endParaRPr b="0" i="0" sz="1450" u="none" cap="none" strike="noStrike"/>
          </a:p>
        </p:txBody>
      </p:sp>
      <p:sp>
        <p:nvSpPr>
          <p:cNvPr id="280" name="Google Shape;280;p47"/>
          <p:cNvSpPr/>
          <p:nvPr/>
        </p:nvSpPr>
        <p:spPr>
          <a:xfrm>
            <a:off x="734194" y="6412428"/>
            <a:ext cx="3924000" cy="7071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Pairwise correlation structures remain consistent with known churn drivers from academic and industry research</a:t>
            </a:r>
            <a:endParaRPr b="0" i="0" sz="1150" u="none" cap="none" strike="noStrike"/>
          </a:p>
        </p:txBody>
      </p:sp>
      <p:sp>
        <p:nvSpPr>
          <p:cNvPr id="281" name="Google Shape;281;p47"/>
          <p:cNvSpPr/>
          <p:nvPr/>
        </p:nvSpPr>
        <p:spPr>
          <a:xfrm>
            <a:off x="5050420" y="5061234"/>
            <a:ext cx="4249200" cy="1351200"/>
          </a:xfrm>
          <a:prstGeom prst="roundRect">
            <a:avLst>
              <a:gd fmla="val 4583"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7"/>
          <p:cNvSpPr/>
          <p:nvPr/>
        </p:nvSpPr>
        <p:spPr>
          <a:xfrm>
            <a:off x="6142884" y="5238123"/>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Pattern Calibration</a:t>
            </a:r>
            <a:endParaRPr b="0" i="0" sz="1450" u="none" cap="none" strike="noStrike"/>
          </a:p>
        </p:txBody>
      </p:sp>
      <p:sp>
        <p:nvSpPr>
          <p:cNvPr id="283" name="Google Shape;283;p47"/>
          <p:cNvSpPr/>
          <p:nvPr/>
        </p:nvSpPr>
        <p:spPr>
          <a:xfrm>
            <a:off x="5213059" y="5542603"/>
            <a:ext cx="3924000" cy="7071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Activity patterns calibrated to match real engagement trajectories including seasonal effects and lifecycle stages</a:t>
            </a:r>
            <a:endParaRPr b="0" i="0" sz="11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p:nvPr/>
        </p:nvSpPr>
        <p:spPr>
          <a:xfrm>
            <a:off x="793790" y="1208365"/>
            <a:ext cx="7577138"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Fraunces"/>
              <a:buNone/>
            </a:pPr>
            <a:r>
              <a:rPr b="0" i="0" lang="en-US" sz="4450" u="none" cap="none" strike="noStrike">
                <a:solidFill>
                  <a:srgbClr val="000000"/>
                </a:solidFill>
                <a:latin typeface="Fraunces"/>
                <a:ea typeface="Fraunces"/>
                <a:cs typeface="Fraunces"/>
                <a:sym typeface="Fraunces"/>
              </a:rPr>
              <a:t>Business Matrix Framework</a:t>
            </a:r>
            <a:endParaRPr b="0" i="0" sz="4450" u="none" cap="none" strike="noStrike"/>
          </a:p>
        </p:txBody>
      </p:sp>
      <p:sp>
        <p:nvSpPr>
          <p:cNvPr id="290" name="Google Shape;290;p48"/>
          <p:cNvSpPr/>
          <p:nvPr/>
        </p:nvSpPr>
        <p:spPr>
          <a:xfrm>
            <a:off x="793790" y="2007870"/>
            <a:ext cx="10242113" cy="425291"/>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000000"/>
              </a:buClr>
              <a:buSzPts val="2650"/>
              <a:buFont typeface="Fraunces"/>
              <a:buNone/>
            </a:pPr>
            <a:r>
              <a:rPr b="0" i="0" lang="en-US" sz="2650" u="none" cap="none" strike="noStrike">
                <a:solidFill>
                  <a:srgbClr val="000000"/>
                </a:solidFill>
                <a:latin typeface="Fraunces"/>
                <a:ea typeface="Fraunces"/>
                <a:cs typeface="Fraunces"/>
                <a:sym typeface="Fraunces"/>
              </a:rPr>
              <a:t>BUSINESS Matrix: Facts, Dimensions, Features, and Availability</a:t>
            </a:r>
            <a:endParaRPr b="0" i="0" sz="2650" u="none" cap="none" strike="noStrike"/>
          </a:p>
        </p:txBody>
      </p:sp>
      <p:sp>
        <p:nvSpPr>
          <p:cNvPr id="291" name="Google Shape;291;p48"/>
          <p:cNvSpPr/>
          <p:nvPr/>
        </p:nvSpPr>
        <p:spPr>
          <a:xfrm>
            <a:off x="793790" y="2773323"/>
            <a:ext cx="13042821" cy="3266837"/>
          </a:xfrm>
          <a:prstGeom prst="roundRect">
            <a:avLst>
              <a:gd fmla="val 2916"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8"/>
          <p:cNvSpPr/>
          <p:nvPr/>
        </p:nvSpPr>
        <p:spPr>
          <a:xfrm>
            <a:off x="801410" y="2780943"/>
            <a:ext cx="13027581" cy="65031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8"/>
          <p:cNvSpPr/>
          <p:nvPr/>
        </p:nvSpPr>
        <p:spPr>
          <a:xfrm>
            <a:off x="1028462" y="2924651"/>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1" i="0" lang="en-US" sz="1750" u="none" cap="none" strike="noStrike">
                <a:solidFill>
                  <a:srgbClr val="5B6071"/>
                </a:solidFill>
                <a:latin typeface="Epilogue"/>
                <a:ea typeface="Epilogue"/>
                <a:cs typeface="Epilogue"/>
                <a:sym typeface="Epilogue"/>
              </a:rPr>
              <a:t>Facts</a:t>
            </a:r>
            <a:endParaRPr b="0" i="0" sz="1750" u="none" cap="none" strike="noStrike"/>
          </a:p>
        </p:txBody>
      </p:sp>
      <p:sp>
        <p:nvSpPr>
          <p:cNvPr id="294" name="Google Shape;294;p48"/>
          <p:cNvSpPr/>
          <p:nvPr/>
        </p:nvSpPr>
        <p:spPr>
          <a:xfrm>
            <a:off x="4289108" y="2924651"/>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1" i="0" lang="en-US" sz="1750" u="none" cap="none" strike="noStrike">
                <a:solidFill>
                  <a:srgbClr val="5B6071"/>
                </a:solidFill>
                <a:latin typeface="Epilogue"/>
                <a:ea typeface="Epilogue"/>
                <a:cs typeface="Epilogue"/>
                <a:sym typeface="Epilogue"/>
              </a:rPr>
              <a:t>Dimensions</a:t>
            </a:r>
            <a:endParaRPr b="0" i="0" sz="1750" u="none" cap="none" strike="noStrike"/>
          </a:p>
        </p:txBody>
      </p:sp>
      <p:sp>
        <p:nvSpPr>
          <p:cNvPr id="295" name="Google Shape;295;p48"/>
          <p:cNvSpPr/>
          <p:nvPr/>
        </p:nvSpPr>
        <p:spPr>
          <a:xfrm>
            <a:off x="7545943" y="2924651"/>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1" i="0" lang="en-US" sz="1750" u="none" cap="none" strike="noStrike">
                <a:solidFill>
                  <a:srgbClr val="5B6071"/>
                </a:solidFill>
                <a:latin typeface="Epilogue"/>
                <a:ea typeface="Epilogue"/>
                <a:cs typeface="Epilogue"/>
                <a:sym typeface="Epilogue"/>
              </a:rPr>
              <a:t>Features</a:t>
            </a:r>
            <a:endParaRPr b="0" i="0" sz="1750" u="none" cap="none" strike="noStrike"/>
          </a:p>
        </p:txBody>
      </p:sp>
      <p:sp>
        <p:nvSpPr>
          <p:cNvPr id="296" name="Google Shape;296;p48"/>
          <p:cNvSpPr/>
          <p:nvPr/>
        </p:nvSpPr>
        <p:spPr>
          <a:xfrm>
            <a:off x="10802779" y="2924651"/>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1" i="0" lang="en-US" sz="1750" u="none" cap="none" strike="noStrike">
                <a:solidFill>
                  <a:srgbClr val="5B6071"/>
                </a:solidFill>
                <a:latin typeface="Epilogue"/>
                <a:ea typeface="Epilogue"/>
                <a:cs typeface="Epilogue"/>
                <a:sym typeface="Epilogue"/>
              </a:rPr>
              <a:t>Availability</a:t>
            </a:r>
            <a:endParaRPr b="0" i="0" sz="1750" u="none" cap="none" strike="noStrike"/>
          </a:p>
        </p:txBody>
      </p:sp>
      <p:sp>
        <p:nvSpPr>
          <p:cNvPr id="297" name="Google Shape;297;p48"/>
          <p:cNvSpPr/>
          <p:nvPr/>
        </p:nvSpPr>
        <p:spPr>
          <a:xfrm>
            <a:off x="801410" y="3431262"/>
            <a:ext cx="13027581" cy="65031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8"/>
          <p:cNvSpPr/>
          <p:nvPr/>
        </p:nvSpPr>
        <p:spPr>
          <a:xfrm>
            <a:off x="1028462" y="3574971"/>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Session counts</a:t>
            </a:r>
            <a:endParaRPr b="0" i="0" sz="1750" u="none" cap="none" strike="noStrike"/>
          </a:p>
        </p:txBody>
      </p:sp>
      <p:sp>
        <p:nvSpPr>
          <p:cNvPr id="299" name="Google Shape;299;p48"/>
          <p:cNvSpPr/>
          <p:nvPr/>
        </p:nvSpPr>
        <p:spPr>
          <a:xfrm>
            <a:off x="4289108" y="3574971"/>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User demographics</a:t>
            </a:r>
            <a:endParaRPr b="0" i="0" sz="1750" u="none" cap="none" strike="noStrike"/>
          </a:p>
        </p:txBody>
      </p:sp>
      <p:sp>
        <p:nvSpPr>
          <p:cNvPr id="300" name="Google Shape;300;p48"/>
          <p:cNvSpPr/>
          <p:nvPr/>
        </p:nvSpPr>
        <p:spPr>
          <a:xfrm>
            <a:off x="7545943" y="3574971"/>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Drift metrics</a:t>
            </a:r>
            <a:endParaRPr b="0" i="0" sz="1750" u="none" cap="none" strike="noStrike"/>
          </a:p>
        </p:txBody>
      </p:sp>
      <p:sp>
        <p:nvSpPr>
          <p:cNvPr id="301" name="Google Shape;301;p48"/>
          <p:cNvSpPr/>
          <p:nvPr/>
        </p:nvSpPr>
        <p:spPr>
          <a:xfrm>
            <a:off x="10802779" y="3574971"/>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Real-time</a:t>
            </a:r>
            <a:endParaRPr b="0" i="0" sz="1750" u="none" cap="none" strike="noStrike"/>
          </a:p>
        </p:txBody>
      </p:sp>
      <p:sp>
        <p:nvSpPr>
          <p:cNvPr id="302" name="Google Shape;302;p48"/>
          <p:cNvSpPr/>
          <p:nvPr/>
        </p:nvSpPr>
        <p:spPr>
          <a:xfrm>
            <a:off x="801410" y="4081582"/>
            <a:ext cx="13027581" cy="65031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8"/>
          <p:cNvSpPr/>
          <p:nvPr/>
        </p:nvSpPr>
        <p:spPr>
          <a:xfrm>
            <a:off x="1028462" y="4225290"/>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Activity duration</a:t>
            </a:r>
            <a:endParaRPr b="0" i="0" sz="1750" u="none" cap="none" strike="noStrike"/>
          </a:p>
        </p:txBody>
      </p:sp>
      <p:sp>
        <p:nvSpPr>
          <p:cNvPr id="304" name="Google Shape;304;p48"/>
          <p:cNvSpPr/>
          <p:nvPr/>
        </p:nvSpPr>
        <p:spPr>
          <a:xfrm>
            <a:off x="4289108" y="4225290"/>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Time periods</a:t>
            </a:r>
            <a:endParaRPr b="0" i="0" sz="1750" u="none" cap="none" strike="noStrike"/>
          </a:p>
        </p:txBody>
      </p:sp>
      <p:sp>
        <p:nvSpPr>
          <p:cNvPr id="305" name="Google Shape;305;p48"/>
          <p:cNvSpPr/>
          <p:nvPr/>
        </p:nvSpPr>
        <p:spPr>
          <a:xfrm>
            <a:off x="7545943" y="4225290"/>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Baseline patterns</a:t>
            </a:r>
            <a:endParaRPr b="0" i="0" sz="1750" u="none" cap="none" strike="noStrike"/>
          </a:p>
        </p:txBody>
      </p:sp>
      <p:sp>
        <p:nvSpPr>
          <p:cNvPr id="306" name="Google Shape;306;p48"/>
          <p:cNvSpPr/>
          <p:nvPr/>
        </p:nvSpPr>
        <p:spPr>
          <a:xfrm>
            <a:off x="10802779" y="4225290"/>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Daily batch</a:t>
            </a:r>
            <a:endParaRPr b="0" i="0" sz="1750" u="none" cap="none" strike="noStrike"/>
          </a:p>
        </p:txBody>
      </p:sp>
      <p:sp>
        <p:nvSpPr>
          <p:cNvPr id="307" name="Google Shape;307;p48"/>
          <p:cNvSpPr/>
          <p:nvPr/>
        </p:nvSpPr>
        <p:spPr>
          <a:xfrm>
            <a:off x="801410" y="4731901"/>
            <a:ext cx="13027581" cy="65031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8"/>
          <p:cNvSpPr/>
          <p:nvPr/>
        </p:nvSpPr>
        <p:spPr>
          <a:xfrm>
            <a:off x="1028462" y="4875609"/>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Notification events</a:t>
            </a:r>
            <a:endParaRPr b="0" i="0" sz="1750" u="none" cap="none" strike="noStrike"/>
          </a:p>
        </p:txBody>
      </p:sp>
      <p:sp>
        <p:nvSpPr>
          <p:cNvPr id="309" name="Google Shape;309;p48"/>
          <p:cNvSpPr/>
          <p:nvPr/>
        </p:nvSpPr>
        <p:spPr>
          <a:xfrm>
            <a:off x="4289108" y="4875609"/>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Activity types</a:t>
            </a:r>
            <a:endParaRPr b="0" i="0" sz="1750" u="none" cap="none" strike="noStrike"/>
          </a:p>
        </p:txBody>
      </p:sp>
      <p:sp>
        <p:nvSpPr>
          <p:cNvPr id="310" name="Google Shape;310;p48"/>
          <p:cNvSpPr/>
          <p:nvPr/>
        </p:nvSpPr>
        <p:spPr>
          <a:xfrm>
            <a:off x="7545943" y="4875609"/>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Engagement scores</a:t>
            </a:r>
            <a:endParaRPr b="0" i="0" sz="1750" u="none" cap="none" strike="noStrike"/>
          </a:p>
        </p:txBody>
      </p:sp>
      <p:sp>
        <p:nvSpPr>
          <p:cNvPr id="311" name="Google Shape;311;p48"/>
          <p:cNvSpPr/>
          <p:nvPr/>
        </p:nvSpPr>
        <p:spPr>
          <a:xfrm>
            <a:off x="10802779" y="4875609"/>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Event-driven</a:t>
            </a:r>
            <a:endParaRPr b="0" i="0" sz="1750" u="none" cap="none" strike="noStrike"/>
          </a:p>
        </p:txBody>
      </p:sp>
      <p:sp>
        <p:nvSpPr>
          <p:cNvPr id="312" name="Google Shape;312;p48"/>
          <p:cNvSpPr/>
          <p:nvPr/>
        </p:nvSpPr>
        <p:spPr>
          <a:xfrm>
            <a:off x="801410" y="5382220"/>
            <a:ext cx="13027581" cy="65031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a:off x="1028462" y="5525929"/>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Churn events</a:t>
            </a:r>
            <a:endParaRPr b="0" i="0" sz="1750" u="none" cap="none" strike="noStrike"/>
          </a:p>
        </p:txBody>
      </p:sp>
      <p:sp>
        <p:nvSpPr>
          <p:cNvPr id="314" name="Google Shape;314;p48"/>
          <p:cNvSpPr/>
          <p:nvPr/>
        </p:nvSpPr>
        <p:spPr>
          <a:xfrm>
            <a:off x="4289108" y="5525929"/>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Risk cohorts</a:t>
            </a:r>
            <a:endParaRPr b="0" i="0" sz="1750" u="none" cap="none" strike="noStrike"/>
          </a:p>
        </p:txBody>
      </p:sp>
      <p:sp>
        <p:nvSpPr>
          <p:cNvPr id="315" name="Google Shape;315;p48"/>
          <p:cNvSpPr/>
          <p:nvPr/>
        </p:nvSpPr>
        <p:spPr>
          <a:xfrm>
            <a:off x="7545943" y="5525929"/>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Streak metrics</a:t>
            </a:r>
            <a:endParaRPr b="0" i="0" sz="1750" u="none" cap="none" strike="noStrike"/>
          </a:p>
        </p:txBody>
      </p:sp>
      <p:sp>
        <p:nvSpPr>
          <p:cNvPr id="316" name="Google Shape;316;p48"/>
          <p:cNvSpPr/>
          <p:nvPr/>
        </p:nvSpPr>
        <p:spPr>
          <a:xfrm>
            <a:off x="10802779" y="5525929"/>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Weekly refresh</a:t>
            </a:r>
            <a:endParaRPr b="0" i="0" sz="1750" u="none" cap="none" strike="noStrike"/>
          </a:p>
        </p:txBody>
      </p:sp>
      <p:sp>
        <p:nvSpPr>
          <p:cNvPr id="317" name="Google Shape;317;p48"/>
          <p:cNvSpPr/>
          <p:nvPr/>
        </p:nvSpPr>
        <p:spPr>
          <a:xfrm>
            <a:off x="793790" y="6295311"/>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This framework structures our analytical approach, ensuring consistent definitions across stakeholder teams and enabling reproducible insights.</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